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24"/>
  </p:notesMasterIdLst>
  <p:handoutMasterIdLst>
    <p:handoutMasterId r:id="rId25"/>
  </p:handoutMasterIdLst>
  <p:sldIdLst>
    <p:sldId id="256" r:id="rId2"/>
    <p:sldId id="262" r:id="rId3"/>
    <p:sldId id="265" r:id="rId4"/>
    <p:sldId id="259" r:id="rId5"/>
    <p:sldId id="260" r:id="rId6"/>
    <p:sldId id="266" r:id="rId7"/>
    <p:sldId id="267" r:id="rId8"/>
    <p:sldId id="268" r:id="rId9"/>
    <p:sldId id="269" r:id="rId10"/>
    <p:sldId id="270" r:id="rId11"/>
    <p:sldId id="272" r:id="rId12"/>
    <p:sldId id="263" r:id="rId13"/>
    <p:sldId id="264" r:id="rId14"/>
    <p:sldId id="271" r:id="rId15"/>
    <p:sldId id="257" r:id="rId16"/>
    <p:sldId id="261" r:id="rId17"/>
    <p:sldId id="275" r:id="rId18"/>
    <p:sldId id="276" r:id="rId19"/>
    <p:sldId id="277" r:id="rId20"/>
    <p:sldId id="278" r:id="rId21"/>
    <p:sldId id="279" r:id="rId22"/>
    <p:sldId id="273" r:id="rId2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71" d="100"/>
          <a:sy n="71" d="100"/>
        </p:scale>
        <p:origin x="618" y="60"/>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6AD4980-94AE-49F8-80C7-F0B4BDD857BB}" type="doc">
      <dgm:prSet loTypeId="urn:microsoft.com/office/officeart/2005/8/layout/process2" loCatId="process" qsTypeId="urn:microsoft.com/office/officeart/2005/8/quickstyle/simple1" qsCatId="simple" csTypeId="urn:microsoft.com/office/officeart/2005/8/colors/accent0_1" csCatId="mainScheme" phldr="1"/>
      <dgm:spPr/>
      <dgm:t>
        <a:bodyPr/>
        <a:lstStyle/>
        <a:p>
          <a:endParaRPr lang="es-PE"/>
        </a:p>
      </dgm:t>
    </dgm:pt>
    <dgm:pt modelId="{F7EADD2B-E8C1-4AD7-A55E-BF4F0352570C}">
      <dgm:prSet phldrT="[Texto]"/>
      <dgm:spPr>
        <a:ln w="12700"/>
      </dgm:spPr>
      <dgm:t>
        <a:bodyPr/>
        <a:lstStyle/>
        <a:p>
          <a:pPr algn="ctr"/>
          <a:r>
            <a:rPr lang="es-PE" dirty="0"/>
            <a:t>EMPACADO Y CODIFICADO</a:t>
          </a:r>
        </a:p>
      </dgm:t>
    </dgm:pt>
    <dgm:pt modelId="{8FCF8343-6B48-4875-BACB-5839B1B0EB57}" type="parTrans" cxnId="{D0CB4069-A1FA-4107-9697-DF86B93D2890}">
      <dgm:prSet/>
      <dgm:spPr/>
      <dgm:t>
        <a:bodyPr/>
        <a:lstStyle/>
        <a:p>
          <a:pPr algn="ctr"/>
          <a:endParaRPr lang="es-PE"/>
        </a:p>
      </dgm:t>
    </dgm:pt>
    <dgm:pt modelId="{B29ABB72-07EE-47CA-B83B-870A1FCBC41F}" type="sibTrans" cxnId="{D0CB4069-A1FA-4107-9697-DF86B93D2890}">
      <dgm:prSet/>
      <dgm:spPr/>
      <dgm:t>
        <a:bodyPr/>
        <a:lstStyle/>
        <a:p>
          <a:pPr algn="ctr"/>
          <a:endParaRPr lang="es-PE"/>
        </a:p>
      </dgm:t>
    </dgm:pt>
    <dgm:pt modelId="{5B368175-078E-4F69-BDED-3E4F4DA99015}">
      <dgm:prSet phldrT="[Texto]"/>
      <dgm:spPr>
        <a:ln w="12700"/>
      </dgm:spPr>
      <dgm:t>
        <a:bodyPr/>
        <a:lstStyle/>
        <a:p>
          <a:pPr algn="ctr"/>
          <a:r>
            <a:rPr lang="es-PE" dirty="0"/>
            <a:t>PALLETIZADO</a:t>
          </a:r>
        </a:p>
      </dgm:t>
    </dgm:pt>
    <dgm:pt modelId="{D91C14DE-70C6-4A51-A12B-627B9A793986}" type="parTrans" cxnId="{693EDDEE-8627-418A-ABB9-03B29BB9E80C}">
      <dgm:prSet/>
      <dgm:spPr/>
      <dgm:t>
        <a:bodyPr/>
        <a:lstStyle/>
        <a:p>
          <a:pPr algn="ctr"/>
          <a:endParaRPr lang="es-PE"/>
        </a:p>
      </dgm:t>
    </dgm:pt>
    <dgm:pt modelId="{3762C468-7A5F-4223-AA75-D0A2F3676094}" type="sibTrans" cxnId="{693EDDEE-8627-418A-ABB9-03B29BB9E80C}">
      <dgm:prSet/>
      <dgm:spPr/>
      <dgm:t>
        <a:bodyPr/>
        <a:lstStyle/>
        <a:p>
          <a:pPr algn="ctr"/>
          <a:endParaRPr lang="es-PE"/>
        </a:p>
      </dgm:t>
    </dgm:pt>
    <dgm:pt modelId="{0B94002E-B956-48B0-9D06-C2C0E6411DA8}">
      <dgm:prSet phldrT="[Texto]"/>
      <dgm:spPr>
        <a:ln w="12700"/>
      </dgm:spPr>
      <dgm:t>
        <a:bodyPr/>
        <a:lstStyle/>
        <a:p>
          <a:pPr algn="ctr"/>
          <a:r>
            <a:rPr lang="es-PE"/>
            <a:t>ENFRIAMIENTO EN TUNEL</a:t>
          </a:r>
        </a:p>
      </dgm:t>
    </dgm:pt>
    <dgm:pt modelId="{0A16C54D-19C8-49E1-A305-FD4283C580A9}" type="parTrans" cxnId="{3C5B8582-ACC4-4DB8-9E0A-D1CC4564559F}">
      <dgm:prSet/>
      <dgm:spPr/>
      <dgm:t>
        <a:bodyPr/>
        <a:lstStyle/>
        <a:p>
          <a:pPr algn="ctr"/>
          <a:endParaRPr lang="es-PE"/>
        </a:p>
      </dgm:t>
    </dgm:pt>
    <dgm:pt modelId="{BF4BF955-CFEA-42A7-A1C3-99B1ABE04497}" type="sibTrans" cxnId="{3C5B8582-ACC4-4DB8-9E0A-D1CC4564559F}">
      <dgm:prSet/>
      <dgm:spPr/>
      <dgm:t>
        <a:bodyPr/>
        <a:lstStyle/>
        <a:p>
          <a:pPr algn="ctr"/>
          <a:endParaRPr lang="es-PE"/>
        </a:p>
      </dgm:t>
    </dgm:pt>
    <dgm:pt modelId="{AD4C4FE5-474C-4F3B-A8AA-445A314ABA65}">
      <dgm:prSet phldrT="[Texto]"/>
      <dgm:spPr>
        <a:ln w="12700"/>
      </dgm:spPr>
      <dgm:t>
        <a:bodyPr/>
        <a:lstStyle/>
        <a:p>
          <a:pPr algn="ctr"/>
          <a:r>
            <a:rPr lang="es-PE"/>
            <a:t>ALMACENAMIENTO EN CAMARA DE FRIO</a:t>
          </a:r>
        </a:p>
      </dgm:t>
    </dgm:pt>
    <dgm:pt modelId="{D1D52949-AECF-4840-89A3-B51203E1DB6F}" type="parTrans" cxnId="{36CD8F20-CAE0-428C-A665-384813AE28C9}">
      <dgm:prSet/>
      <dgm:spPr/>
      <dgm:t>
        <a:bodyPr/>
        <a:lstStyle/>
        <a:p>
          <a:pPr algn="ctr"/>
          <a:endParaRPr lang="es-PE"/>
        </a:p>
      </dgm:t>
    </dgm:pt>
    <dgm:pt modelId="{F61CFF38-386E-4F4B-8684-71B3E9A2656F}" type="sibTrans" cxnId="{36CD8F20-CAE0-428C-A665-384813AE28C9}">
      <dgm:prSet/>
      <dgm:spPr/>
      <dgm:t>
        <a:bodyPr/>
        <a:lstStyle/>
        <a:p>
          <a:pPr algn="ctr"/>
          <a:endParaRPr lang="es-PE"/>
        </a:p>
      </dgm:t>
    </dgm:pt>
    <dgm:pt modelId="{35762EFF-DAD3-440E-8A81-474D525647CE}">
      <dgm:prSet phldrT="[Texto]"/>
      <dgm:spPr>
        <a:ln w="12700"/>
      </dgm:spPr>
      <dgm:t>
        <a:bodyPr/>
        <a:lstStyle/>
        <a:p>
          <a:pPr algn="ctr"/>
          <a:r>
            <a:rPr lang="es-PE"/>
            <a:t>DESPACHO DE PRODUCTO TERMINADO</a:t>
          </a:r>
        </a:p>
      </dgm:t>
    </dgm:pt>
    <dgm:pt modelId="{89761FED-2D39-4583-84E3-2A7D2FA09E8A}" type="parTrans" cxnId="{8E8D524B-3227-4C89-8641-45F53B3D3D13}">
      <dgm:prSet/>
      <dgm:spPr/>
      <dgm:t>
        <a:bodyPr/>
        <a:lstStyle/>
        <a:p>
          <a:pPr algn="ctr"/>
          <a:endParaRPr lang="es-PE"/>
        </a:p>
      </dgm:t>
    </dgm:pt>
    <dgm:pt modelId="{CBFAE1E2-72D6-463F-9380-7F23EACCD88B}" type="sibTrans" cxnId="{8E8D524B-3227-4C89-8641-45F53B3D3D13}">
      <dgm:prSet/>
      <dgm:spPr/>
      <dgm:t>
        <a:bodyPr/>
        <a:lstStyle/>
        <a:p>
          <a:pPr algn="ctr"/>
          <a:endParaRPr lang="es-PE"/>
        </a:p>
      </dgm:t>
    </dgm:pt>
    <dgm:pt modelId="{8EB1A91D-7F18-4858-AA72-6D602B47E9B9}" type="pres">
      <dgm:prSet presAssocID="{46AD4980-94AE-49F8-80C7-F0B4BDD857BB}" presName="linearFlow" presStyleCnt="0">
        <dgm:presLayoutVars>
          <dgm:resizeHandles val="exact"/>
        </dgm:presLayoutVars>
      </dgm:prSet>
      <dgm:spPr/>
      <dgm:t>
        <a:bodyPr/>
        <a:lstStyle/>
        <a:p>
          <a:endParaRPr lang="es-ES"/>
        </a:p>
      </dgm:t>
    </dgm:pt>
    <dgm:pt modelId="{4224312C-C6F1-4037-9C99-C502509752FF}" type="pres">
      <dgm:prSet presAssocID="{F7EADD2B-E8C1-4AD7-A55E-BF4F0352570C}" presName="node" presStyleLbl="node1" presStyleIdx="0" presStyleCnt="5">
        <dgm:presLayoutVars>
          <dgm:bulletEnabled val="1"/>
        </dgm:presLayoutVars>
      </dgm:prSet>
      <dgm:spPr/>
      <dgm:t>
        <a:bodyPr/>
        <a:lstStyle/>
        <a:p>
          <a:endParaRPr lang="es-ES"/>
        </a:p>
      </dgm:t>
    </dgm:pt>
    <dgm:pt modelId="{F0E927D0-9EF5-46FA-ACF4-E8FDB4C8D1A1}" type="pres">
      <dgm:prSet presAssocID="{B29ABB72-07EE-47CA-B83B-870A1FCBC41F}" presName="sibTrans" presStyleLbl="sibTrans2D1" presStyleIdx="0" presStyleCnt="4"/>
      <dgm:spPr/>
      <dgm:t>
        <a:bodyPr/>
        <a:lstStyle/>
        <a:p>
          <a:endParaRPr lang="es-ES"/>
        </a:p>
      </dgm:t>
    </dgm:pt>
    <dgm:pt modelId="{ADB3C1EA-8808-46CA-8D1B-9465ACB77AC6}" type="pres">
      <dgm:prSet presAssocID="{B29ABB72-07EE-47CA-B83B-870A1FCBC41F}" presName="connectorText" presStyleLbl="sibTrans2D1" presStyleIdx="0" presStyleCnt="4"/>
      <dgm:spPr/>
      <dgm:t>
        <a:bodyPr/>
        <a:lstStyle/>
        <a:p>
          <a:endParaRPr lang="es-ES"/>
        </a:p>
      </dgm:t>
    </dgm:pt>
    <dgm:pt modelId="{0D6ECD57-5AF7-48A0-86EE-AC9F1F3FF2F0}" type="pres">
      <dgm:prSet presAssocID="{5B368175-078E-4F69-BDED-3E4F4DA99015}" presName="node" presStyleLbl="node1" presStyleIdx="1" presStyleCnt="5">
        <dgm:presLayoutVars>
          <dgm:bulletEnabled val="1"/>
        </dgm:presLayoutVars>
      </dgm:prSet>
      <dgm:spPr/>
      <dgm:t>
        <a:bodyPr/>
        <a:lstStyle/>
        <a:p>
          <a:endParaRPr lang="es-ES"/>
        </a:p>
      </dgm:t>
    </dgm:pt>
    <dgm:pt modelId="{9FD36B30-2574-4C0D-B259-A7064049878C}" type="pres">
      <dgm:prSet presAssocID="{3762C468-7A5F-4223-AA75-D0A2F3676094}" presName="sibTrans" presStyleLbl="sibTrans2D1" presStyleIdx="1" presStyleCnt="4"/>
      <dgm:spPr/>
      <dgm:t>
        <a:bodyPr/>
        <a:lstStyle/>
        <a:p>
          <a:endParaRPr lang="es-ES"/>
        </a:p>
      </dgm:t>
    </dgm:pt>
    <dgm:pt modelId="{8C58E1C9-B7CA-4E6B-B8F9-562288596DF7}" type="pres">
      <dgm:prSet presAssocID="{3762C468-7A5F-4223-AA75-D0A2F3676094}" presName="connectorText" presStyleLbl="sibTrans2D1" presStyleIdx="1" presStyleCnt="4"/>
      <dgm:spPr/>
      <dgm:t>
        <a:bodyPr/>
        <a:lstStyle/>
        <a:p>
          <a:endParaRPr lang="es-ES"/>
        </a:p>
      </dgm:t>
    </dgm:pt>
    <dgm:pt modelId="{F9E39AB0-FF23-4E88-A7F6-7426DAE894BF}" type="pres">
      <dgm:prSet presAssocID="{0B94002E-B956-48B0-9D06-C2C0E6411DA8}" presName="node" presStyleLbl="node1" presStyleIdx="2" presStyleCnt="5">
        <dgm:presLayoutVars>
          <dgm:bulletEnabled val="1"/>
        </dgm:presLayoutVars>
      </dgm:prSet>
      <dgm:spPr/>
      <dgm:t>
        <a:bodyPr/>
        <a:lstStyle/>
        <a:p>
          <a:endParaRPr lang="es-ES"/>
        </a:p>
      </dgm:t>
    </dgm:pt>
    <dgm:pt modelId="{3F425A9E-207A-4FA4-97C3-090D9032E9EE}" type="pres">
      <dgm:prSet presAssocID="{BF4BF955-CFEA-42A7-A1C3-99B1ABE04497}" presName="sibTrans" presStyleLbl="sibTrans2D1" presStyleIdx="2" presStyleCnt="4"/>
      <dgm:spPr/>
      <dgm:t>
        <a:bodyPr/>
        <a:lstStyle/>
        <a:p>
          <a:endParaRPr lang="es-ES"/>
        </a:p>
      </dgm:t>
    </dgm:pt>
    <dgm:pt modelId="{BB5A1528-7B1B-46F6-A498-6C8D44FA9A74}" type="pres">
      <dgm:prSet presAssocID="{BF4BF955-CFEA-42A7-A1C3-99B1ABE04497}" presName="connectorText" presStyleLbl="sibTrans2D1" presStyleIdx="2" presStyleCnt="4"/>
      <dgm:spPr/>
      <dgm:t>
        <a:bodyPr/>
        <a:lstStyle/>
        <a:p>
          <a:endParaRPr lang="es-ES"/>
        </a:p>
      </dgm:t>
    </dgm:pt>
    <dgm:pt modelId="{0C660909-9B39-4E0A-BCE8-FDAF35A53F0C}" type="pres">
      <dgm:prSet presAssocID="{AD4C4FE5-474C-4F3B-A8AA-445A314ABA65}" presName="node" presStyleLbl="node1" presStyleIdx="3" presStyleCnt="5">
        <dgm:presLayoutVars>
          <dgm:bulletEnabled val="1"/>
        </dgm:presLayoutVars>
      </dgm:prSet>
      <dgm:spPr/>
      <dgm:t>
        <a:bodyPr/>
        <a:lstStyle/>
        <a:p>
          <a:endParaRPr lang="es-PE"/>
        </a:p>
      </dgm:t>
    </dgm:pt>
    <dgm:pt modelId="{545EF15C-632F-4FA3-A9C4-F59110E085C3}" type="pres">
      <dgm:prSet presAssocID="{F61CFF38-386E-4F4B-8684-71B3E9A2656F}" presName="sibTrans" presStyleLbl="sibTrans2D1" presStyleIdx="3" presStyleCnt="4"/>
      <dgm:spPr/>
      <dgm:t>
        <a:bodyPr/>
        <a:lstStyle/>
        <a:p>
          <a:endParaRPr lang="es-ES"/>
        </a:p>
      </dgm:t>
    </dgm:pt>
    <dgm:pt modelId="{6280A8CE-C543-4EA2-A4F5-283121F3F231}" type="pres">
      <dgm:prSet presAssocID="{F61CFF38-386E-4F4B-8684-71B3E9A2656F}" presName="connectorText" presStyleLbl="sibTrans2D1" presStyleIdx="3" presStyleCnt="4"/>
      <dgm:spPr/>
      <dgm:t>
        <a:bodyPr/>
        <a:lstStyle/>
        <a:p>
          <a:endParaRPr lang="es-ES"/>
        </a:p>
      </dgm:t>
    </dgm:pt>
    <dgm:pt modelId="{24C9EF64-74BD-428D-B728-AEF86E17E5C7}" type="pres">
      <dgm:prSet presAssocID="{35762EFF-DAD3-440E-8A81-474D525647CE}" presName="node" presStyleLbl="node1" presStyleIdx="4" presStyleCnt="5">
        <dgm:presLayoutVars>
          <dgm:bulletEnabled val="1"/>
        </dgm:presLayoutVars>
      </dgm:prSet>
      <dgm:spPr/>
      <dgm:t>
        <a:bodyPr/>
        <a:lstStyle/>
        <a:p>
          <a:endParaRPr lang="es-ES"/>
        </a:p>
      </dgm:t>
    </dgm:pt>
  </dgm:ptLst>
  <dgm:cxnLst>
    <dgm:cxn modelId="{CE625D9A-94A5-46C1-8B45-4A8D4AAB790D}" type="presOf" srcId="{F61CFF38-386E-4F4B-8684-71B3E9A2656F}" destId="{545EF15C-632F-4FA3-A9C4-F59110E085C3}" srcOrd="0" destOrd="0" presId="urn:microsoft.com/office/officeart/2005/8/layout/process2"/>
    <dgm:cxn modelId="{36CD8F20-CAE0-428C-A665-384813AE28C9}" srcId="{46AD4980-94AE-49F8-80C7-F0B4BDD857BB}" destId="{AD4C4FE5-474C-4F3B-A8AA-445A314ABA65}" srcOrd="3" destOrd="0" parTransId="{D1D52949-AECF-4840-89A3-B51203E1DB6F}" sibTransId="{F61CFF38-386E-4F4B-8684-71B3E9A2656F}"/>
    <dgm:cxn modelId="{3C5B8582-ACC4-4DB8-9E0A-D1CC4564559F}" srcId="{46AD4980-94AE-49F8-80C7-F0B4BDD857BB}" destId="{0B94002E-B956-48B0-9D06-C2C0E6411DA8}" srcOrd="2" destOrd="0" parTransId="{0A16C54D-19C8-49E1-A305-FD4283C580A9}" sibTransId="{BF4BF955-CFEA-42A7-A1C3-99B1ABE04497}"/>
    <dgm:cxn modelId="{0E0C717E-C63E-45F3-8515-590B1068AF65}" type="presOf" srcId="{5B368175-078E-4F69-BDED-3E4F4DA99015}" destId="{0D6ECD57-5AF7-48A0-86EE-AC9F1F3FF2F0}" srcOrd="0" destOrd="0" presId="urn:microsoft.com/office/officeart/2005/8/layout/process2"/>
    <dgm:cxn modelId="{931B10FE-D9E9-4544-A95D-AF4962217E14}" type="presOf" srcId="{3762C468-7A5F-4223-AA75-D0A2F3676094}" destId="{8C58E1C9-B7CA-4E6B-B8F9-562288596DF7}" srcOrd="1" destOrd="0" presId="urn:microsoft.com/office/officeart/2005/8/layout/process2"/>
    <dgm:cxn modelId="{30E212AF-ED8E-42E4-80DA-6B6A0380FA39}" type="presOf" srcId="{AD4C4FE5-474C-4F3B-A8AA-445A314ABA65}" destId="{0C660909-9B39-4E0A-BCE8-FDAF35A53F0C}" srcOrd="0" destOrd="0" presId="urn:microsoft.com/office/officeart/2005/8/layout/process2"/>
    <dgm:cxn modelId="{693EDDEE-8627-418A-ABB9-03B29BB9E80C}" srcId="{46AD4980-94AE-49F8-80C7-F0B4BDD857BB}" destId="{5B368175-078E-4F69-BDED-3E4F4DA99015}" srcOrd="1" destOrd="0" parTransId="{D91C14DE-70C6-4A51-A12B-627B9A793986}" sibTransId="{3762C468-7A5F-4223-AA75-D0A2F3676094}"/>
    <dgm:cxn modelId="{9ADAF691-A926-4EEF-8E81-7995752C0DFD}" type="presOf" srcId="{B29ABB72-07EE-47CA-B83B-870A1FCBC41F}" destId="{ADB3C1EA-8808-46CA-8D1B-9465ACB77AC6}" srcOrd="1" destOrd="0" presId="urn:microsoft.com/office/officeart/2005/8/layout/process2"/>
    <dgm:cxn modelId="{BD9C8EFD-AA83-4B46-BE31-CAB4FDB7C7AF}" type="presOf" srcId="{0B94002E-B956-48B0-9D06-C2C0E6411DA8}" destId="{F9E39AB0-FF23-4E88-A7F6-7426DAE894BF}" srcOrd="0" destOrd="0" presId="urn:microsoft.com/office/officeart/2005/8/layout/process2"/>
    <dgm:cxn modelId="{8E8D524B-3227-4C89-8641-45F53B3D3D13}" srcId="{46AD4980-94AE-49F8-80C7-F0B4BDD857BB}" destId="{35762EFF-DAD3-440E-8A81-474D525647CE}" srcOrd="4" destOrd="0" parTransId="{89761FED-2D39-4583-84E3-2A7D2FA09E8A}" sibTransId="{CBFAE1E2-72D6-463F-9380-7F23EACCD88B}"/>
    <dgm:cxn modelId="{D0CB4069-A1FA-4107-9697-DF86B93D2890}" srcId="{46AD4980-94AE-49F8-80C7-F0B4BDD857BB}" destId="{F7EADD2B-E8C1-4AD7-A55E-BF4F0352570C}" srcOrd="0" destOrd="0" parTransId="{8FCF8343-6B48-4875-BACB-5839B1B0EB57}" sibTransId="{B29ABB72-07EE-47CA-B83B-870A1FCBC41F}"/>
    <dgm:cxn modelId="{E770F5F5-A736-4816-A34C-4CA78D7153B4}" type="presOf" srcId="{BF4BF955-CFEA-42A7-A1C3-99B1ABE04497}" destId="{BB5A1528-7B1B-46F6-A498-6C8D44FA9A74}" srcOrd="1" destOrd="0" presId="urn:microsoft.com/office/officeart/2005/8/layout/process2"/>
    <dgm:cxn modelId="{12000B47-53E8-4E96-B7A2-B0F12C7126DF}" type="presOf" srcId="{BF4BF955-CFEA-42A7-A1C3-99B1ABE04497}" destId="{3F425A9E-207A-4FA4-97C3-090D9032E9EE}" srcOrd="0" destOrd="0" presId="urn:microsoft.com/office/officeart/2005/8/layout/process2"/>
    <dgm:cxn modelId="{6414EE46-3A82-486D-8B47-1DD8C9EC0830}" type="presOf" srcId="{46AD4980-94AE-49F8-80C7-F0B4BDD857BB}" destId="{8EB1A91D-7F18-4858-AA72-6D602B47E9B9}" srcOrd="0" destOrd="0" presId="urn:microsoft.com/office/officeart/2005/8/layout/process2"/>
    <dgm:cxn modelId="{0DDB3DF5-C651-48F2-9938-D6E7BD8794B8}" type="presOf" srcId="{B29ABB72-07EE-47CA-B83B-870A1FCBC41F}" destId="{F0E927D0-9EF5-46FA-ACF4-E8FDB4C8D1A1}" srcOrd="0" destOrd="0" presId="urn:microsoft.com/office/officeart/2005/8/layout/process2"/>
    <dgm:cxn modelId="{35B3BED3-6916-410A-83DB-732C678B5910}" type="presOf" srcId="{F61CFF38-386E-4F4B-8684-71B3E9A2656F}" destId="{6280A8CE-C543-4EA2-A4F5-283121F3F231}" srcOrd="1" destOrd="0" presId="urn:microsoft.com/office/officeart/2005/8/layout/process2"/>
    <dgm:cxn modelId="{4E574617-7468-4281-AD81-CD7D63B75086}" type="presOf" srcId="{F7EADD2B-E8C1-4AD7-A55E-BF4F0352570C}" destId="{4224312C-C6F1-4037-9C99-C502509752FF}" srcOrd="0" destOrd="0" presId="urn:microsoft.com/office/officeart/2005/8/layout/process2"/>
    <dgm:cxn modelId="{A736CFC4-77BA-47C2-9210-28526CC337AA}" type="presOf" srcId="{3762C468-7A5F-4223-AA75-D0A2F3676094}" destId="{9FD36B30-2574-4C0D-B259-A7064049878C}" srcOrd="0" destOrd="0" presId="urn:microsoft.com/office/officeart/2005/8/layout/process2"/>
    <dgm:cxn modelId="{71DF759F-21AE-4558-A923-EBEE609D0645}" type="presOf" srcId="{35762EFF-DAD3-440E-8A81-474D525647CE}" destId="{24C9EF64-74BD-428D-B728-AEF86E17E5C7}" srcOrd="0" destOrd="0" presId="urn:microsoft.com/office/officeart/2005/8/layout/process2"/>
    <dgm:cxn modelId="{FEE49010-C6BB-48B9-A169-94EBABC8DB57}" type="presParOf" srcId="{8EB1A91D-7F18-4858-AA72-6D602B47E9B9}" destId="{4224312C-C6F1-4037-9C99-C502509752FF}" srcOrd="0" destOrd="0" presId="urn:microsoft.com/office/officeart/2005/8/layout/process2"/>
    <dgm:cxn modelId="{FD66A2F0-BFAF-4EC9-8D7F-49A4F85B4ED2}" type="presParOf" srcId="{8EB1A91D-7F18-4858-AA72-6D602B47E9B9}" destId="{F0E927D0-9EF5-46FA-ACF4-E8FDB4C8D1A1}" srcOrd="1" destOrd="0" presId="urn:microsoft.com/office/officeart/2005/8/layout/process2"/>
    <dgm:cxn modelId="{99288BC6-C56A-469F-ABF8-2275C0BE5D3F}" type="presParOf" srcId="{F0E927D0-9EF5-46FA-ACF4-E8FDB4C8D1A1}" destId="{ADB3C1EA-8808-46CA-8D1B-9465ACB77AC6}" srcOrd="0" destOrd="0" presId="urn:microsoft.com/office/officeart/2005/8/layout/process2"/>
    <dgm:cxn modelId="{FDF71E69-92B8-4A56-9469-20809382C5D8}" type="presParOf" srcId="{8EB1A91D-7F18-4858-AA72-6D602B47E9B9}" destId="{0D6ECD57-5AF7-48A0-86EE-AC9F1F3FF2F0}" srcOrd="2" destOrd="0" presId="urn:microsoft.com/office/officeart/2005/8/layout/process2"/>
    <dgm:cxn modelId="{8BE090B6-0E8B-4AC9-A840-3D245CABF4C0}" type="presParOf" srcId="{8EB1A91D-7F18-4858-AA72-6D602B47E9B9}" destId="{9FD36B30-2574-4C0D-B259-A7064049878C}" srcOrd="3" destOrd="0" presId="urn:microsoft.com/office/officeart/2005/8/layout/process2"/>
    <dgm:cxn modelId="{3A55C59D-B3EC-488D-A7FC-F07C5B8950E9}" type="presParOf" srcId="{9FD36B30-2574-4C0D-B259-A7064049878C}" destId="{8C58E1C9-B7CA-4E6B-B8F9-562288596DF7}" srcOrd="0" destOrd="0" presId="urn:microsoft.com/office/officeart/2005/8/layout/process2"/>
    <dgm:cxn modelId="{3528E814-F961-42E0-9CB7-77554668B145}" type="presParOf" srcId="{8EB1A91D-7F18-4858-AA72-6D602B47E9B9}" destId="{F9E39AB0-FF23-4E88-A7F6-7426DAE894BF}" srcOrd="4" destOrd="0" presId="urn:microsoft.com/office/officeart/2005/8/layout/process2"/>
    <dgm:cxn modelId="{EDB3A214-0EC0-4AF2-AA64-6DCE38405302}" type="presParOf" srcId="{8EB1A91D-7F18-4858-AA72-6D602B47E9B9}" destId="{3F425A9E-207A-4FA4-97C3-090D9032E9EE}" srcOrd="5" destOrd="0" presId="urn:microsoft.com/office/officeart/2005/8/layout/process2"/>
    <dgm:cxn modelId="{88C07D87-4C4F-42B3-834C-6E0A9026A017}" type="presParOf" srcId="{3F425A9E-207A-4FA4-97C3-090D9032E9EE}" destId="{BB5A1528-7B1B-46F6-A498-6C8D44FA9A74}" srcOrd="0" destOrd="0" presId="urn:microsoft.com/office/officeart/2005/8/layout/process2"/>
    <dgm:cxn modelId="{3BC1E192-6869-4E9E-8983-B2CEA2C9064E}" type="presParOf" srcId="{8EB1A91D-7F18-4858-AA72-6D602B47E9B9}" destId="{0C660909-9B39-4E0A-BCE8-FDAF35A53F0C}" srcOrd="6" destOrd="0" presId="urn:microsoft.com/office/officeart/2005/8/layout/process2"/>
    <dgm:cxn modelId="{99AF4FFC-4F3E-4844-863C-D30B3D206DDE}" type="presParOf" srcId="{8EB1A91D-7F18-4858-AA72-6D602B47E9B9}" destId="{545EF15C-632F-4FA3-A9C4-F59110E085C3}" srcOrd="7" destOrd="0" presId="urn:microsoft.com/office/officeart/2005/8/layout/process2"/>
    <dgm:cxn modelId="{677CE934-3824-44E6-979C-175488D7B8D0}" type="presParOf" srcId="{545EF15C-632F-4FA3-A9C4-F59110E085C3}" destId="{6280A8CE-C543-4EA2-A4F5-283121F3F231}" srcOrd="0" destOrd="0" presId="urn:microsoft.com/office/officeart/2005/8/layout/process2"/>
    <dgm:cxn modelId="{D740760F-9093-45C2-9D00-0A6DA445772A}" type="presParOf" srcId="{8EB1A91D-7F18-4858-AA72-6D602B47E9B9}" destId="{24C9EF64-74BD-428D-B728-AEF86E17E5C7}" srcOrd="8" destOrd="0" presId="urn:microsoft.com/office/officeart/2005/8/layout/process2"/>
  </dgm:cxnLst>
  <dgm:bg/>
  <dgm:whole>
    <a:ln w="3175">
      <a:noFill/>
    </a:ln>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224312C-C6F1-4037-9C99-C502509752FF}">
      <dsp:nvSpPr>
        <dsp:cNvPr id="0" name=""/>
        <dsp:cNvSpPr/>
      </dsp:nvSpPr>
      <dsp:spPr>
        <a:xfrm>
          <a:off x="367266" y="516"/>
          <a:ext cx="2379480" cy="604822"/>
        </a:xfrm>
        <a:prstGeom prst="roundRect">
          <a:avLst>
            <a:gd name="adj" fmla="val 10000"/>
          </a:avLst>
        </a:prstGeom>
        <a:solidFill>
          <a:schemeClr val="lt1">
            <a:hueOff val="0"/>
            <a:satOff val="0"/>
            <a:lumOff val="0"/>
            <a:alphaOff val="0"/>
          </a:schemeClr>
        </a:solidFill>
        <a:ln w="12700" cap="rnd" cmpd="sng" algn="ctr">
          <a:solidFill>
            <a:scrgbClr r="0" g="0" b="0"/>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es-PE" sz="1500" kern="1200" dirty="0"/>
            <a:t>EMPACADO Y CODIFICADO</a:t>
          </a:r>
        </a:p>
      </dsp:txBody>
      <dsp:txXfrm>
        <a:off x="384981" y="18231"/>
        <a:ext cx="2344050" cy="569392"/>
      </dsp:txXfrm>
    </dsp:sp>
    <dsp:sp modelId="{F0E927D0-9EF5-46FA-ACF4-E8FDB4C8D1A1}">
      <dsp:nvSpPr>
        <dsp:cNvPr id="0" name=""/>
        <dsp:cNvSpPr/>
      </dsp:nvSpPr>
      <dsp:spPr>
        <a:xfrm rot="5400000">
          <a:off x="1443602" y="620460"/>
          <a:ext cx="226808" cy="272170"/>
        </a:xfrm>
        <a:prstGeom prst="rightArrow">
          <a:avLst>
            <a:gd name="adj1" fmla="val 60000"/>
            <a:gd name="adj2" fmla="val 50000"/>
          </a:avLst>
        </a:prstGeom>
        <a:solidFill>
          <a:schemeClr val="dk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88950">
            <a:lnSpc>
              <a:spcPct val="90000"/>
            </a:lnSpc>
            <a:spcBef>
              <a:spcPct val="0"/>
            </a:spcBef>
            <a:spcAft>
              <a:spcPct val="35000"/>
            </a:spcAft>
          </a:pPr>
          <a:endParaRPr lang="es-PE" sz="1100" kern="1200"/>
        </a:p>
      </dsp:txBody>
      <dsp:txXfrm rot="-5400000">
        <a:off x="1475355" y="643141"/>
        <a:ext cx="163302" cy="158766"/>
      </dsp:txXfrm>
    </dsp:sp>
    <dsp:sp modelId="{0D6ECD57-5AF7-48A0-86EE-AC9F1F3FF2F0}">
      <dsp:nvSpPr>
        <dsp:cNvPr id="0" name=""/>
        <dsp:cNvSpPr/>
      </dsp:nvSpPr>
      <dsp:spPr>
        <a:xfrm>
          <a:off x="367266" y="907751"/>
          <a:ext cx="2379480" cy="604822"/>
        </a:xfrm>
        <a:prstGeom prst="roundRect">
          <a:avLst>
            <a:gd name="adj" fmla="val 10000"/>
          </a:avLst>
        </a:prstGeom>
        <a:solidFill>
          <a:schemeClr val="lt1">
            <a:hueOff val="0"/>
            <a:satOff val="0"/>
            <a:lumOff val="0"/>
            <a:alphaOff val="0"/>
          </a:schemeClr>
        </a:solidFill>
        <a:ln w="12700" cap="rnd" cmpd="sng" algn="ctr">
          <a:solidFill>
            <a:scrgbClr r="0" g="0" b="0"/>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es-PE" sz="1500" kern="1200" dirty="0"/>
            <a:t>PALLETIZADO</a:t>
          </a:r>
        </a:p>
      </dsp:txBody>
      <dsp:txXfrm>
        <a:off x="384981" y="925466"/>
        <a:ext cx="2344050" cy="569392"/>
      </dsp:txXfrm>
    </dsp:sp>
    <dsp:sp modelId="{9FD36B30-2574-4C0D-B259-A7064049878C}">
      <dsp:nvSpPr>
        <dsp:cNvPr id="0" name=""/>
        <dsp:cNvSpPr/>
      </dsp:nvSpPr>
      <dsp:spPr>
        <a:xfrm rot="5400000">
          <a:off x="1443602" y="1527694"/>
          <a:ext cx="226808" cy="272170"/>
        </a:xfrm>
        <a:prstGeom prst="rightArrow">
          <a:avLst>
            <a:gd name="adj1" fmla="val 60000"/>
            <a:gd name="adj2" fmla="val 50000"/>
          </a:avLst>
        </a:prstGeom>
        <a:solidFill>
          <a:schemeClr val="dk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88950">
            <a:lnSpc>
              <a:spcPct val="90000"/>
            </a:lnSpc>
            <a:spcBef>
              <a:spcPct val="0"/>
            </a:spcBef>
            <a:spcAft>
              <a:spcPct val="35000"/>
            </a:spcAft>
          </a:pPr>
          <a:endParaRPr lang="es-PE" sz="1100" kern="1200"/>
        </a:p>
      </dsp:txBody>
      <dsp:txXfrm rot="-5400000">
        <a:off x="1475355" y="1550375"/>
        <a:ext cx="163302" cy="158766"/>
      </dsp:txXfrm>
    </dsp:sp>
    <dsp:sp modelId="{F9E39AB0-FF23-4E88-A7F6-7426DAE894BF}">
      <dsp:nvSpPr>
        <dsp:cNvPr id="0" name=""/>
        <dsp:cNvSpPr/>
      </dsp:nvSpPr>
      <dsp:spPr>
        <a:xfrm>
          <a:off x="367266" y="1814985"/>
          <a:ext cx="2379480" cy="604822"/>
        </a:xfrm>
        <a:prstGeom prst="roundRect">
          <a:avLst>
            <a:gd name="adj" fmla="val 10000"/>
          </a:avLst>
        </a:prstGeom>
        <a:solidFill>
          <a:schemeClr val="lt1">
            <a:hueOff val="0"/>
            <a:satOff val="0"/>
            <a:lumOff val="0"/>
            <a:alphaOff val="0"/>
          </a:schemeClr>
        </a:solidFill>
        <a:ln w="12700" cap="rnd" cmpd="sng" algn="ctr">
          <a:solidFill>
            <a:scrgbClr r="0" g="0" b="0"/>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es-PE" sz="1500" kern="1200"/>
            <a:t>ENFRIAMIENTO EN TUNEL</a:t>
          </a:r>
        </a:p>
      </dsp:txBody>
      <dsp:txXfrm>
        <a:off x="384981" y="1832700"/>
        <a:ext cx="2344050" cy="569392"/>
      </dsp:txXfrm>
    </dsp:sp>
    <dsp:sp modelId="{3F425A9E-207A-4FA4-97C3-090D9032E9EE}">
      <dsp:nvSpPr>
        <dsp:cNvPr id="0" name=""/>
        <dsp:cNvSpPr/>
      </dsp:nvSpPr>
      <dsp:spPr>
        <a:xfrm rot="5400000">
          <a:off x="1443602" y="2434928"/>
          <a:ext cx="226808" cy="272170"/>
        </a:xfrm>
        <a:prstGeom prst="rightArrow">
          <a:avLst>
            <a:gd name="adj1" fmla="val 60000"/>
            <a:gd name="adj2" fmla="val 50000"/>
          </a:avLst>
        </a:prstGeom>
        <a:solidFill>
          <a:schemeClr val="dk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88950">
            <a:lnSpc>
              <a:spcPct val="90000"/>
            </a:lnSpc>
            <a:spcBef>
              <a:spcPct val="0"/>
            </a:spcBef>
            <a:spcAft>
              <a:spcPct val="35000"/>
            </a:spcAft>
          </a:pPr>
          <a:endParaRPr lang="es-PE" sz="1100" kern="1200"/>
        </a:p>
      </dsp:txBody>
      <dsp:txXfrm rot="-5400000">
        <a:off x="1475355" y="2457609"/>
        <a:ext cx="163302" cy="158766"/>
      </dsp:txXfrm>
    </dsp:sp>
    <dsp:sp modelId="{0C660909-9B39-4E0A-BCE8-FDAF35A53F0C}">
      <dsp:nvSpPr>
        <dsp:cNvPr id="0" name=""/>
        <dsp:cNvSpPr/>
      </dsp:nvSpPr>
      <dsp:spPr>
        <a:xfrm>
          <a:off x="367266" y="2722219"/>
          <a:ext cx="2379480" cy="604822"/>
        </a:xfrm>
        <a:prstGeom prst="roundRect">
          <a:avLst>
            <a:gd name="adj" fmla="val 10000"/>
          </a:avLst>
        </a:prstGeom>
        <a:solidFill>
          <a:schemeClr val="lt1">
            <a:hueOff val="0"/>
            <a:satOff val="0"/>
            <a:lumOff val="0"/>
            <a:alphaOff val="0"/>
          </a:schemeClr>
        </a:solidFill>
        <a:ln w="12700" cap="rnd" cmpd="sng" algn="ctr">
          <a:solidFill>
            <a:scrgbClr r="0" g="0" b="0"/>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es-PE" sz="1500" kern="1200"/>
            <a:t>ALMACENAMIENTO EN CAMARA DE FRIO</a:t>
          </a:r>
        </a:p>
      </dsp:txBody>
      <dsp:txXfrm>
        <a:off x="384981" y="2739934"/>
        <a:ext cx="2344050" cy="569392"/>
      </dsp:txXfrm>
    </dsp:sp>
    <dsp:sp modelId="{545EF15C-632F-4FA3-A9C4-F59110E085C3}">
      <dsp:nvSpPr>
        <dsp:cNvPr id="0" name=""/>
        <dsp:cNvSpPr/>
      </dsp:nvSpPr>
      <dsp:spPr>
        <a:xfrm rot="5400000">
          <a:off x="1443602" y="3342162"/>
          <a:ext cx="226808" cy="272170"/>
        </a:xfrm>
        <a:prstGeom prst="rightArrow">
          <a:avLst>
            <a:gd name="adj1" fmla="val 60000"/>
            <a:gd name="adj2" fmla="val 50000"/>
          </a:avLst>
        </a:prstGeom>
        <a:solidFill>
          <a:schemeClr val="dk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88950">
            <a:lnSpc>
              <a:spcPct val="90000"/>
            </a:lnSpc>
            <a:spcBef>
              <a:spcPct val="0"/>
            </a:spcBef>
            <a:spcAft>
              <a:spcPct val="35000"/>
            </a:spcAft>
          </a:pPr>
          <a:endParaRPr lang="es-PE" sz="1100" kern="1200"/>
        </a:p>
      </dsp:txBody>
      <dsp:txXfrm rot="-5400000">
        <a:off x="1475355" y="3364843"/>
        <a:ext cx="163302" cy="158766"/>
      </dsp:txXfrm>
    </dsp:sp>
    <dsp:sp modelId="{24C9EF64-74BD-428D-B728-AEF86E17E5C7}">
      <dsp:nvSpPr>
        <dsp:cNvPr id="0" name=""/>
        <dsp:cNvSpPr/>
      </dsp:nvSpPr>
      <dsp:spPr>
        <a:xfrm>
          <a:off x="367266" y="3629453"/>
          <a:ext cx="2379480" cy="604822"/>
        </a:xfrm>
        <a:prstGeom prst="roundRect">
          <a:avLst>
            <a:gd name="adj" fmla="val 10000"/>
          </a:avLst>
        </a:prstGeom>
        <a:solidFill>
          <a:schemeClr val="lt1">
            <a:hueOff val="0"/>
            <a:satOff val="0"/>
            <a:lumOff val="0"/>
            <a:alphaOff val="0"/>
          </a:schemeClr>
        </a:solidFill>
        <a:ln w="12700" cap="rnd" cmpd="sng" algn="ctr">
          <a:solidFill>
            <a:scrgbClr r="0" g="0" b="0"/>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es-PE" sz="1500" kern="1200"/>
            <a:t>DESPACHO DE PRODUCTO TERMINADO</a:t>
          </a:r>
        </a:p>
      </dsp:txBody>
      <dsp:txXfrm>
        <a:off x="384981" y="3647168"/>
        <a:ext cx="2344050" cy="569392"/>
      </dsp:txXfrm>
    </dsp:sp>
  </dsp:spTree>
</dsp:drawing>
</file>

<file path=ppt/diagrams/layout1.xml><?xml version="1.0" encoding="utf-8"?>
<dgm:layoutDef xmlns:dgm="http://schemas.openxmlformats.org/drawingml/2006/diagram" xmlns:a="http://schemas.openxmlformats.org/drawingml/2006/main" uniqueId="urn:microsoft.com/office/officeart/2005/8/layout/process2">
  <dgm:title val=""/>
  <dgm:desc val=""/>
  <dgm:catLst>
    <dgm:cat type="process"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resizeHandles val="exact"/>
    </dgm:varLst>
    <dgm:alg type="lin">
      <dgm:param type="linDir" val="fromT"/>
    </dgm:alg>
    <dgm:shape xmlns:r="http://schemas.openxmlformats.org/officeDocument/2006/relationships" r:blip="">
      <dgm:adjLst/>
    </dgm:shape>
    <dgm:presOf/>
    <dgm:constrLst>
      <dgm:constr type="h" for="ch" ptType="node" refType="h"/>
      <dgm:constr type="h" for="ch" ptType="sibTrans" refType="h" refFor="ch" refPtType="node" fact="0.5"/>
      <dgm:constr type="w" for="ch" ptType="node"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choose name="Name0">
          <dgm:if name="Name1" axis="root des" ptType="all node" func="maxDepth" op="gt" val="1">
            <dgm:alg type="tx">
              <dgm:param type="parTxLTRAlign" val="l"/>
              <dgm:param type="parTxRTLAlign" val="r"/>
              <dgm:param type="txAnchorVertCh" val="mid"/>
            </dgm:alg>
          </dgm:if>
          <dgm:else name="Name2">
            <dgm:alg type="tx"/>
          </dgm:else>
        </dgm:choose>
        <dgm:shape xmlns:r="http://schemas.openxmlformats.org/officeDocument/2006/relationships" type="roundRect" r:blip="">
          <dgm:adjLst>
            <dgm:adj idx="1" val="0.1"/>
          </dgm:adjLst>
        </dgm:shape>
        <dgm:presOf axis="desOrSelf" ptType="node"/>
        <dgm:constrLst>
          <dgm:constr type="w" refType="h" fact="1.8"/>
          <dgm:constr type="tMarg" refType="primFontSz" fact="0.3"/>
          <dgm:constr type="bMarg" refType="primFontSz" fact="0.3"/>
          <dgm:constr type="lMarg" refType="primFontSz" fact="0.3"/>
          <dgm:constr type="rMarg" refType="primFontSz" fact="0.3"/>
        </dgm:constrLst>
        <dgm:ruleLst>
          <dgm:rule type="primFontSz" val="18" fact="NaN" max="NaN"/>
          <dgm:rule type="w" val="NaN" fact="4" max="NaN"/>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w" refType="h" fact="0.9"/>
            <dgm:constr type="connDist"/>
            <dgm:constr type="wArH" refType="w" fact="0.5"/>
            <dgm:constr type="hArH" refType="w"/>
            <dgm:constr type="stemThick" refType="w" fact="0.6"/>
            <dgm:constr type="begPad" refType="connDist" fact="0.125"/>
            <dgm:constr type="endPad" refType="connDist" fact="0.125"/>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PE"/>
          </a:p>
        </p:txBody>
      </p:sp>
      <p:sp>
        <p:nvSpPr>
          <p:cNvPr id="3" name="Marcador de fecha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173CBB12-0E85-49CA-B0DF-40D6D7C7F5BC}" type="datetimeFigureOut">
              <a:rPr lang="es-PE" smtClean="0"/>
              <a:t>26/11/2020</a:t>
            </a:fld>
            <a:endParaRPr lang="es-PE"/>
          </a:p>
        </p:txBody>
      </p:sp>
      <p:sp>
        <p:nvSpPr>
          <p:cNvPr id="4" name="Marcador de pie de página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s-PE"/>
          </a:p>
        </p:txBody>
      </p:sp>
      <p:sp>
        <p:nvSpPr>
          <p:cNvPr id="5" name="Marcador de número de diapositiva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E3C8B461-538E-4DAC-A27A-6487216DC2DE}" type="slidenum">
              <a:rPr lang="es-PE" smtClean="0"/>
              <a:t>‹Nº›</a:t>
            </a:fld>
            <a:endParaRPr lang="es-PE"/>
          </a:p>
        </p:txBody>
      </p:sp>
    </p:spTree>
    <p:extLst>
      <p:ext uri="{BB962C8B-B14F-4D97-AF65-F5344CB8AC3E}">
        <p14:creationId xmlns:p14="http://schemas.microsoft.com/office/powerpoint/2010/main" val="545046615"/>
      </p:ext>
    </p:extLst>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PE"/>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68B02EE-6525-43EC-B0DA-3724F62BFA0A}" type="datetimeFigureOut">
              <a:rPr lang="es-PE" smtClean="0"/>
              <a:t>26/11/2020</a:t>
            </a:fld>
            <a:endParaRPr lang="es-PE"/>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PE"/>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PE"/>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PE"/>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067B315-E89E-4F05-8A63-B7185BB27D82}" type="slidenum">
              <a:rPr lang="es-PE" smtClean="0"/>
              <a:t>‹Nº›</a:t>
            </a:fld>
            <a:endParaRPr lang="es-PE"/>
          </a:p>
        </p:txBody>
      </p:sp>
    </p:spTree>
    <p:extLst>
      <p:ext uri="{BB962C8B-B14F-4D97-AF65-F5344CB8AC3E}">
        <p14:creationId xmlns:p14="http://schemas.microsoft.com/office/powerpoint/2010/main" val="311076980"/>
      </p:ext>
    </p:extLst>
  </p:cSld>
  <p:clrMap bg1="lt1" tx1="dk1" bg2="lt2" tx2="dk2" accent1="accent1" accent2="accent2" accent3="accent3" accent4="accent4" accent5="accent5" accent6="accent6" hlink="hlink" folHlink="folHlink"/>
  <p:hf hd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PE"/>
          </a:p>
        </p:txBody>
      </p:sp>
      <p:sp>
        <p:nvSpPr>
          <p:cNvPr id="4" name="Marcador de número de diapositiva 3"/>
          <p:cNvSpPr>
            <a:spLocks noGrp="1"/>
          </p:cNvSpPr>
          <p:nvPr>
            <p:ph type="sldNum" sz="quarter" idx="10"/>
          </p:nvPr>
        </p:nvSpPr>
        <p:spPr/>
        <p:txBody>
          <a:bodyPr/>
          <a:lstStyle/>
          <a:p>
            <a:fld id="{D067B315-E89E-4F05-8A63-B7185BB27D82}" type="slidenum">
              <a:rPr lang="es-PE" smtClean="0"/>
              <a:t>4</a:t>
            </a:fld>
            <a:endParaRPr lang="es-PE"/>
          </a:p>
        </p:txBody>
      </p:sp>
      <p:sp>
        <p:nvSpPr>
          <p:cNvPr id="5" name="Marcador de pie de página 4"/>
          <p:cNvSpPr>
            <a:spLocks noGrp="1"/>
          </p:cNvSpPr>
          <p:nvPr>
            <p:ph type="ftr" sz="quarter" idx="11"/>
          </p:nvPr>
        </p:nvSpPr>
        <p:spPr/>
        <p:txBody>
          <a:bodyPr/>
          <a:lstStyle/>
          <a:p>
            <a:endParaRPr lang="es-PE"/>
          </a:p>
        </p:txBody>
      </p:sp>
    </p:spTree>
    <p:extLst>
      <p:ext uri="{BB962C8B-B14F-4D97-AF65-F5344CB8AC3E}">
        <p14:creationId xmlns:p14="http://schemas.microsoft.com/office/powerpoint/2010/main" val="141787602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PE"/>
          </a:p>
        </p:txBody>
      </p:sp>
      <p:sp>
        <p:nvSpPr>
          <p:cNvPr id="4" name="Marcador de pie de página 3"/>
          <p:cNvSpPr>
            <a:spLocks noGrp="1"/>
          </p:cNvSpPr>
          <p:nvPr>
            <p:ph type="ftr" sz="quarter" idx="10"/>
          </p:nvPr>
        </p:nvSpPr>
        <p:spPr/>
        <p:txBody>
          <a:bodyPr/>
          <a:lstStyle/>
          <a:p>
            <a:endParaRPr lang="es-PE"/>
          </a:p>
        </p:txBody>
      </p:sp>
      <p:sp>
        <p:nvSpPr>
          <p:cNvPr id="5" name="Marcador de número de diapositiva 4"/>
          <p:cNvSpPr>
            <a:spLocks noGrp="1"/>
          </p:cNvSpPr>
          <p:nvPr>
            <p:ph type="sldNum" sz="quarter" idx="11"/>
          </p:nvPr>
        </p:nvSpPr>
        <p:spPr/>
        <p:txBody>
          <a:bodyPr/>
          <a:lstStyle/>
          <a:p>
            <a:fld id="{D067B315-E89E-4F05-8A63-B7185BB27D82}" type="slidenum">
              <a:rPr lang="es-PE" smtClean="0"/>
              <a:t>22</a:t>
            </a:fld>
            <a:endParaRPr lang="es-PE"/>
          </a:p>
        </p:txBody>
      </p:sp>
    </p:spTree>
    <p:extLst>
      <p:ext uri="{BB962C8B-B14F-4D97-AF65-F5344CB8AC3E}">
        <p14:creationId xmlns:p14="http://schemas.microsoft.com/office/powerpoint/2010/main" val="337210232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9" name="Rectangle 8"/>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ctrTitle"/>
          </p:nvPr>
        </p:nvSpPr>
        <p:spPr>
          <a:xfrm>
            <a:off x="1154955" y="2099733"/>
            <a:ext cx="8825658" cy="2677648"/>
          </a:xfrm>
        </p:spPr>
        <p:txBody>
          <a:bodyPr anchor="b"/>
          <a:lstStyle>
            <a:lvl1pPr>
              <a:defRPr sz="5400"/>
            </a:lvl1pPr>
          </a:lstStyle>
          <a:p>
            <a:r>
              <a:rPr lang="es-ES" smtClean="0"/>
              <a:t>Haga clic para modificar el estilo de título del patrón</a:t>
            </a:r>
            <a:endParaRPr lang="en-US" dirty="0"/>
          </a:p>
        </p:txBody>
      </p:sp>
      <p:sp>
        <p:nvSpPr>
          <p:cNvPr id="3" name="Subtitle 2"/>
          <p:cNvSpPr>
            <a:spLocks noGrp="1"/>
          </p:cNvSpPr>
          <p:nvPr>
            <p:ph type="subTitle" idx="1"/>
          </p:nvPr>
        </p:nvSpPr>
        <p:spPr bwMode="gray">
          <a:xfrm>
            <a:off x="1154955" y="4777380"/>
            <a:ext cx="8825658" cy="861420"/>
          </a:xfrm>
        </p:spPr>
        <p:txBody>
          <a:bodyPr anchor="t"/>
          <a:lstStyle>
            <a:lvl1pPr marL="0" indent="0" algn="l">
              <a:buNone/>
              <a:defRPr cap="all">
                <a:solidFill>
                  <a:schemeClr val="accent1">
                    <a:lumMod val="60000"/>
                    <a:lumOff val="4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n-US" dirty="0"/>
          </a:p>
        </p:txBody>
      </p:sp>
      <p:sp>
        <p:nvSpPr>
          <p:cNvPr id="4" name="Date Placeholder 3"/>
          <p:cNvSpPr>
            <a:spLocks noGrp="1"/>
          </p:cNvSpPr>
          <p:nvPr>
            <p:ph type="dt" sz="half" idx="10"/>
          </p:nvPr>
        </p:nvSpPr>
        <p:spPr bwMode="gray">
          <a:xfrm rot="5400000">
            <a:off x="10158984" y="1792224"/>
            <a:ext cx="990599" cy="304799"/>
          </a:xfrm>
        </p:spPr>
        <p:txBody>
          <a:bodyPr anchor="t"/>
          <a:lstStyle>
            <a:lvl1pPr algn="l">
              <a:defRPr b="0" i="0">
                <a:solidFill>
                  <a:schemeClr val="bg1">
                    <a:alpha val="60000"/>
                  </a:schemeClr>
                </a:solidFill>
              </a:defRPr>
            </a:lvl1pPr>
          </a:lstStyle>
          <a:p>
            <a:fld id="{20478631-1689-4143-A733-1E0EF0368D13}" type="datetime1">
              <a:rPr lang="en-US" smtClean="0"/>
              <a:t>11/26/2020</a:t>
            </a:fld>
            <a:endParaRPr lang="en-US" dirty="0"/>
          </a:p>
        </p:txBody>
      </p:sp>
      <p:sp>
        <p:nvSpPr>
          <p:cNvPr id="5" name="Footer Placeholder 4"/>
          <p:cNvSpPr>
            <a:spLocks noGrp="1"/>
          </p:cNvSpPr>
          <p:nvPr>
            <p:ph type="ftr" sz="quarter" idx="11"/>
          </p:nvPr>
        </p:nvSpPr>
        <p:spPr bwMode="gray">
          <a:xfrm rot="5400000">
            <a:off x="8951976" y="3227832"/>
            <a:ext cx="3859795" cy="304801"/>
          </a:xfrm>
        </p:spPr>
        <p:txBody>
          <a:bodyPr/>
          <a:lstStyle>
            <a:lvl1pPr>
              <a:defRPr b="0" i="0">
                <a:solidFill>
                  <a:schemeClr val="bg1">
                    <a:alpha val="60000"/>
                  </a:schemeClr>
                </a:solidFill>
              </a:defRPr>
            </a:lvl1pPr>
          </a:lstStyle>
          <a:p>
            <a:r>
              <a:rPr lang="en-US" smtClean="0"/>
              <a:t>VERDEFLOR S.A.C.</a:t>
            </a:r>
            <a:endParaRPr lang="en-US" dirty="0"/>
          </a:p>
        </p:txBody>
      </p:sp>
      <p:sp>
        <p:nvSpPr>
          <p:cNvPr id="11" name="Rectangle 1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2" name="Slide Number Placeholder 5"/>
          <p:cNvSpPr>
            <a:spLocks noGrp="1"/>
          </p:cNvSpPr>
          <p:nvPr>
            <p:ph type="sldNum" sz="quarter" idx="12"/>
          </p:nvPr>
        </p:nvSpPr>
        <p:spPr>
          <a:xfrm>
            <a:off x="10352540" y="295729"/>
            <a:ext cx="838199" cy="767687"/>
          </a:xfrm>
        </p:spPr>
        <p:txBody>
          <a:bodyPr/>
          <a:lstStyle/>
          <a:p>
            <a:fld id="{D57F1E4F-1CFF-5643-939E-217C01CDF565}" type="slidenum">
              <a:rPr lang="en-US" dirty="0"/>
              <a:pPr/>
              <a:t>‹Nº›</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Content Placeholder 2"/>
          <p:cNvSpPr>
            <a:spLocks noGrp="1"/>
          </p:cNvSpPr>
          <p:nvPr>
            <p:ph idx="1"/>
          </p:nvPr>
        </p:nvSpPr>
        <p:spPr>
          <a:xfrm>
            <a:off x="1154954" y="2603500"/>
            <a:ext cx="8825659" cy="3416300"/>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6348831D-7650-4863-BC3A-6D881A9C8F92}" type="datetime1">
              <a:rPr lang="en-US" smtClean="0"/>
              <a:t>11/26/2020</a:t>
            </a:fld>
            <a:endParaRPr lang="en-US" dirty="0"/>
          </a:p>
        </p:txBody>
      </p:sp>
      <p:sp>
        <p:nvSpPr>
          <p:cNvPr id="5" name="Footer Placeholder 4"/>
          <p:cNvSpPr>
            <a:spLocks noGrp="1"/>
          </p:cNvSpPr>
          <p:nvPr>
            <p:ph type="ftr" sz="quarter" idx="11"/>
          </p:nvPr>
        </p:nvSpPr>
        <p:spPr/>
        <p:txBody>
          <a:bodyPr/>
          <a:lstStyle/>
          <a:p>
            <a:r>
              <a:rPr lang="en-US" smtClean="0"/>
              <a:t>VERDEFLOR S.A.C.</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bwMode="gray">
            <a:xfrm>
              <a:off x="7289800" y="402165"/>
              <a:ext cx="44788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5"/>
            <p:cNvSpPr/>
            <p:nvPr/>
          </p:nvSpPr>
          <p:spPr bwMode="gray">
            <a:xfrm rot="16200000">
              <a:off x="3787244"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p:nvPr/>
          </p:nvSpPr>
          <p:spPr bwMode="gray">
            <a:xfrm rot="15922489">
              <a:off x="469835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677645"/>
            <a:ext cx="4351025" cy="2283824"/>
          </a:xfrm>
        </p:spPr>
        <p:txBody>
          <a:bodyPr anchor="ctr"/>
          <a:lstStyle>
            <a:lvl1pPr algn="l">
              <a:defRPr sz="4000" b="0" cap="none"/>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6895559" y="2677644"/>
            <a:ext cx="3757545" cy="2283824"/>
          </a:xfrm>
        </p:spPr>
        <p:txBody>
          <a:bodyPr anchor="ctr"/>
          <a:lstStyle>
            <a:lvl1pPr marL="0" indent="0" algn="l">
              <a:buNone/>
              <a:defRPr sz="2000" cap="all">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7BE3C844-BB89-40F5-A638-FB6757520C22}" type="datetime1">
              <a:rPr lang="en-US" smtClean="0"/>
              <a:t>11/26/2020</a:t>
            </a:fld>
            <a:endParaRPr lang="en-US" dirty="0"/>
          </a:p>
        </p:txBody>
      </p:sp>
      <p:sp>
        <p:nvSpPr>
          <p:cNvPr id="5" name="Footer Placeholder 4"/>
          <p:cNvSpPr>
            <a:spLocks noGrp="1"/>
          </p:cNvSpPr>
          <p:nvPr>
            <p:ph type="ftr" sz="quarter" idx="11"/>
          </p:nvPr>
        </p:nvSpPr>
        <p:spPr/>
        <p:txBody>
          <a:bodyPr/>
          <a:lstStyle/>
          <a:p>
            <a:r>
              <a:rPr lang="en-US" smtClean="0"/>
              <a:t>VERDEFLOR S.A.C.</a:t>
            </a:r>
            <a:endParaRPr lang="en-US" dirty="0"/>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Content Placeholder 2"/>
          <p:cNvSpPr>
            <a:spLocks noGrp="1"/>
          </p:cNvSpPr>
          <p:nvPr>
            <p:ph sz="half" idx="1"/>
          </p:nvPr>
        </p:nvSpPr>
        <p:spPr>
          <a:xfrm>
            <a:off x="1154954" y="2603500"/>
            <a:ext cx="4825158" cy="3416301"/>
          </a:xfrm>
        </p:spPr>
        <p:txBody>
          <a:bodyPr>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Content Placeholder 3"/>
          <p:cNvSpPr>
            <a:spLocks noGrp="1"/>
          </p:cNvSpPr>
          <p:nvPr>
            <p:ph sz="half" idx="2"/>
          </p:nvPr>
        </p:nvSpPr>
        <p:spPr>
          <a:xfrm>
            <a:off x="6208712" y="2603500"/>
            <a:ext cx="4825159" cy="3416300"/>
          </a:xfrm>
        </p:spPr>
        <p:txBody>
          <a:bodyPr>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Date Placeholder 4"/>
          <p:cNvSpPr>
            <a:spLocks noGrp="1"/>
          </p:cNvSpPr>
          <p:nvPr>
            <p:ph type="dt" sz="half" idx="10"/>
          </p:nvPr>
        </p:nvSpPr>
        <p:spPr/>
        <p:txBody>
          <a:bodyPr/>
          <a:lstStyle/>
          <a:p>
            <a:fld id="{50892FFB-764E-4228-97C4-5965AEE6E397}" type="datetime1">
              <a:rPr lang="en-US" smtClean="0"/>
              <a:t>11/26/2020</a:t>
            </a:fld>
            <a:endParaRPr lang="en-US" dirty="0"/>
          </a:p>
        </p:txBody>
      </p:sp>
      <p:sp>
        <p:nvSpPr>
          <p:cNvPr id="6" name="Footer Placeholder 5"/>
          <p:cNvSpPr>
            <a:spLocks noGrp="1"/>
          </p:cNvSpPr>
          <p:nvPr>
            <p:ph type="ftr" sz="quarter" idx="11"/>
          </p:nvPr>
        </p:nvSpPr>
        <p:spPr/>
        <p:txBody>
          <a:bodyPr/>
          <a:lstStyle/>
          <a:p>
            <a:r>
              <a:rPr lang="en-US" smtClean="0"/>
              <a:t>VERDEFLOR S.A.C.</a:t>
            </a:r>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1154954" y="2603500"/>
            <a:ext cx="4825157"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Content Placeholder 3"/>
          <p:cNvSpPr>
            <a:spLocks noGrp="1"/>
          </p:cNvSpPr>
          <p:nvPr>
            <p:ph sz="half" idx="2"/>
          </p:nvPr>
        </p:nvSpPr>
        <p:spPr>
          <a:xfrm>
            <a:off x="1154954" y="3179762"/>
            <a:ext cx="4825158" cy="2840039"/>
          </a:xfrm>
        </p:spPr>
        <p:txBody>
          <a:bodyPr>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Text Placeholder 4"/>
          <p:cNvSpPr>
            <a:spLocks noGrp="1"/>
          </p:cNvSpPr>
          <p:nvPr>
            <p:ph type="body" sz="quarter" idx="3"/>
          </p:nvPr>
        </p:nvSpPr>
        <p:spPr>
          <a:xfrm>
            <a:off x="6208712" y="2603500"/>
            <a:ext cx="482515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Content Placeholder 5"/>
          <p:cNvSpPr>
            <a:spLocks noGrp="1"/>
          </p:cNvSpPr>
          <p:nvPr>
            <p:ph sz="quarter" idx="4"/>
          </p:nvPr>
        </p:nvSpPr>
        <p:spPr>
          <a:xfrm>
            <a:off x="6208712" y="3179762"/>
            <a:ext cx="4825159" cy="2840039"/>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7" name="Date Placeholder 6"/>
          <p:cNvSpPr>
            <a:spLocks noGrp="1"/>
          </p:cNvSpPr>
          <p:nvPr>
            <p:ph type="dt" sz="half" idx="10"/>
          </p:nvPr>
        </p:nvSpPr>
        <p:spPr/>
        <p:txBody>
          <a:bodyPr/>
          <a:lstStyle/>
          <a:p>
            <a:fld id="{B9136E21-C955-477D-BFFF-3CD373B8D8C3}" type="datetime1">
              <a:rPr lang="en-US" smtClean="0"/>
              <a:t>11/26/2020</a:t>
            </a:fld>
            <a:endParaRPr lang="en-US" dirty="0"/>
          </a:p>
        </p:txBody>
      </p:sp>
      <p:sp>
        <p:nvSpPr>
          <p:cNvPr id="8" name="Footer Placeholder 7"/>
          <p:cNvSpPr>
            <a:spLocks noGrp="1"/>
          </p:cNvSpPr>
          <p:nvPr>
            <p:ph type="ftr" sz="quarter" idx="11"/>
          </p:nvPr>
        </p:nvSpPr>
        <p:spPr/>
        <p:txBody>
          <a:bodyPr/>
          <a:lstStyle/>
          <a:p>
            <a:r>
              <a:rPr lang="en-US" smtClean="0"/>
              <a:t>VERDEFLOR S.A.C.</a:t>
            </a:r>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9" name="Title 1"/>
          <p:cNvSpPr>
            <a:spLocks noGrp="1"/>
          </p:cNvSpPr>
          <p:nvPr>
            <p:ph type="title"/>
          </p:nvPr>
        </p:nvSpPr>
        <p:spPr>
          <a:xfrm>
            <a:off x="1154954" y="973668"/>
            <a:ext cx="8761413" cy="706964"/>
          </a:xfrm>
        </p:spPr>
        <p:txBody>
          <a:bodyPr/>
          <a:lstStyle>
            <a:lvl1pPr>
              <a:defRPr/>
            </a:lvl1pPr>
          </a:lstStyle>
          <a:p>
            <a:r>
              <a:rPr lang="es-ES" smtClean="0"/>
              <a:t>Haga clic para modificar el estilo de título del patrón</a:t>
            </a:r>
            <a:endParaRPr lang="en-US" dirty="0"/>
          </a:p>
        </p:txBody>
      </p:sp>
      <p:sp>
        <p:nvSpPr>
          <p:cNvPr id="3" name="Date Placeholder 2"/>
          <p:cNvSpPr>
            <a:spLocks noGrp="1"/>
          </p:cNvSpPr>
          <p:nvPr>
            <p:ph type="dt" sz="half" idx="10"/>
          </p:nvPr>
        </p:nvSpPr>
        <p:spPr/>
        <p:txBody>
          <a:bodyPr/>
          <a:lstStyle/>
          <a:p>
            <a:fld id="{BD67223A-76E1-4C50-8961-1BBE51ECDA2B}" type="datetime1">
              <a:rPr lang="en-US" smtClean="0"/>
              <a:t>11/26/2020</a:t>
            </a:fld>
            <a:endParaRPr lang="en-US" dirty="0"/>
          </a:p>
        </p:txBody>
      </p:sp>
      <p:sp>
        <p:nvSpPr>
          <p:cNvPr id="4" name="Footer Placeholder 3"/>
          <p:cNvSpPr>
            <a:spLocks noGrp="1"/>
          </p:cNvSpPr>
          <p:nvPr>
            <p:ph type="ftr" sz="quarter" idx="11"/>
          </p:nvPr>
        </p:nvSpPr>
        <p:spPr/>
        <p:txBody>
          <a:bodyPr/>
          <a:lstStyle/>
          <a:p>
            <a:r>
              <a:rPr lang="en-US" smtClean="0"/>
              <a:t>VERDEFLOR S.A.C.</a:t>
            </a:r>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F7840BB-8DF0-4DB5-8EA7-16121D26E5B7}" type="datetime1">
              <a:rPr lang="en-US" smtClean="0"/>
              <a:t>11/26/2020</a:t>
            </a:fld>
            <a:endParaRPr lang="en-US" dirty="0"/>
          </a:p>
        </p:txBody>
      </p:sp>
      <p:sp>
        <p:nvSpPr>
          <p:cNvPr id="3" name="Footer Placeholder 2"/>
          <p:cNvSpPr>
            <a:spLocks noGrp="1"/>
          </p:cNvSpPr>
          <p:nvPr>
            <p:ph type="ftr" sz="quarter" idx="11"/>
          </p:nvPr>
        </p:nvSpPr>
        <p:spPr/>
        <p:txBody>
          <a:bodyPr/>
          <a:lstStyle/>
          <a:p>
            <a:r>
              <a:rPr lang="en-US" smtClean="0"/>
              <a:t>VERDEFLOR S.A.C.</a:t>
            </a:r>
            <a:endParaRPr lang="en-US" dirty="0"/>
          </a:p>
        </p:txBody>
      </p:sp>
      <p:sp>
        <p:nvSpPr>
          <p:cNvPr id="7" name="Rectangle 6"/>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 name="Slide Number Placeholder 3"/>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8" name="Freeform 5"/>
            <p:cNvSpPr/>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295400"/>
            <a:ext cx="2793158" cy="1600200"/>
          </a:xfrm>
        </p:spPr>
        <p:txBody>
          <a:bodyPr anchor="b"/>
          <a:lstStyle>
            <a:lvl1pPr algn="l">
              <a:defRPr sz="2400" b="0"/>
            </a:lvl1pPr>
          </a:lstStyle>
          <a:p>
            <a:r>
              <a:rPr lang="es-ES" smtClean="0"/>
              <a:t>Haga clic para modificar el estilo de título del patrón</a:t>
            </a:r>
            <a:endParaRPr lang="en-US" dirty="0"/>
          </a:p>
        </p:txBody>
      </p:sp>
      <p:sp>
        <p:nvSpPr>
          <p:cNvPr id="3" name="Content Placeholder 2"/>
          <p:cNvSpPr>
            <a:spLocks noGrp="1"/>
          </p:cNvSpPr>
          <p:nvPr>
            <p:ph idx="1"/>
          </p:nvPr>
        </p:nvSpPr>
        <p:spPr>
          <a:xfrm>
            <a:off x="5781146" y="1447800"/>
            <a:ext cx="5190066" cy="4572000"/>
          </a:xfrm>
        </p:spPr>
        <p:txBody>
          <a:bodyPr anchor="ctr">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Text Placeholder 3"/>
          <p:cNvSpPr>
            <a:spLocks noGrp="1"/>
          </p:cNvSpPr>
          <p:nvPr>
            <p:ph type="body" sz="half" idx="2"/>
          </p:nvPr>
        </p:nvSpPr>
        <p:spPr bwMode="gray">
          <a:xfrm>
            <a:off x="1154954" y="3129280"/>
            <a:ext cx="2793158" cy="2895599"/>
          </a:xfrm>
        </p:spPr>
        <p:txBody>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9102DB5D-1533-4928-9956-56A23E0A99EF}" type="datetime1">
              <a:rPr lang="en-US" smtClean="0"/>
              <a:t>11/26/2020</a:t>
            </a:fld>
            <a:endParaRPr lang="en-US" dirty="0"/>
          </a:p>
        </p:txBody>
      </p:sp>
      <p:sp>
        <p:nvSpPr>
          <p:cNvPr id="6" name="Footer Placeholder 5"/>
          <p:cNvSpPr>
            <a:spLocks noGrp="1"/>
          </p:cNvSpPr>
          <p:nvPr>
            <p:ph type="ftr" sz="quarter" idx="11"/>
          </p:nvPr>
        </p:nvSpPr>
        <p:spPr/>
        <p:txBody>
          <a:bodyPr/>
          <a:lstStyle/>
          <a:p>
            <a:r>
              <a:rPr lang="en-US" smtClean="0"/>
              <a:t>VERDEFLOR S.A.C.</a:t>
            </a:r>
            <a:endParaRPr lang="en-US" dirty="0"/>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6172200" y="402165"/>
              <a:ext cx="55964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5"/>
            <p:cNvSpPr/>
            <p:nvPr/>
          </p:nvSpPr>
          <p:spPr bwMode="gray">
            <a:xfrm rot="15922489">
              <a:off x="4203594"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32954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693333"/>
            <a:ext cx="3865134" cy="1735667"/>
          </a:xfrm>
        </p:spPr>
        <p:txBody>
          <a:bodyPr anchor="b">
            <a:normAutofit/>
          </a:bodyPr>
          <a:lstStyle>
            <a:lvl1pPr algn="l">
              <a:defRPr sz="3600" b="0"/>
            </a:lvl1pPr>
          </a:lstStyle>
          <a:p>
            <a:r>
              <a:rPr lang="es-ES" smtClean="0"/>
              <a:t>Haga clic para modificar el estilo de título del patrón</a:t>
            </a:r>
            <a:endParaRPr lang="en-US" dirty="0"/>
          </a:p>
        </p:txBody>
      </p:sp>
      <p:sp>
        <p:nvSpPr>
          <p:cNvPr id="3" name="Picture Placeholder 2"/>
          <p:cNvSpPr>
            <a:spLocks noGrp="1" noChangeAspect="1"/>
          </p:cNvSpPr>
          <p:nvPr>
            <p:ph type="pic" idx="1"/>
          </p:nvPr>
        </p:nvSpPr>
        <p:spPr>
          <a:xfrm>
            <a:off x="6547870" y="1143000"/>
            <a:ext cx="3227193"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marL="0" lvl="0" indent="0" algn="ctr">
              <a:buNone/>
            </a:pPr>
            <a:r>
              <a:rPr lang="es-ES" smtClean="0"/>
              <a:t>Haga clic en el icono para agregar una imagen</a:t>
            </a:r>
            <a:endParaRPr lang="en-US" dirty="0"/>
          </a:p>
        </p:txBody>
      </p:sp>
      <p:sp>
        <p:nvSpPr>
          <p:cNvPr id="4" name="Text Placeholder 3"/>
          <p:cNvSpPr>
            <a:spLocks noGrp="1"/>
          </p:cNvSpPr>
          <p:nvPr>
            <p:ph type="body" sz="half" idx="2"/>
          </p:nvPr>
        </p:nvSpPr>
        <p:spPr bwMode="gray">
          <a:xfrm>
            <a:off x="1154954" y="3657600"/>
            <a:ext cx="3859212" cy="1371600"/>
          </a:xfrm>
        </p:spPr>
        <p:txBody>
          <a:bodyPr>
            <a:normAutofit/>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7A7BDDE8-7E63-423D-8689-A789802C1310}" type="datetime1">
              <a:rPr lang="en-US" smtClean="0"/>
              <a:t>11/26/2020</a:t>
            </a:fld>
            <a:endParaRPr lang="en-US" dirty="0"/>
          </a:p>
        </p:txBody>
      </p:sp>
      <p:sp>
        <p:nvSpPr>
          <p:cNvPr id="6" name="Footer Placeholder 5"/>
          <p:cNvSpPr>
            <a:spLocks noGrp="1"/>
          </p:cNvSpPr>
          <p:nvPr>
            <p:ph type="ftr" sz="quarter" idx="11"/>
          </p:nvPr>
        </p:nvSpPr>
        <p:spPr/>
        <p:txBody>
          <a:bodyPr/>
          <a:lstStyle/>
          <a:p>
            <a:r>
              <a:rPr lang="en-US" smtClean="0"/>
              <a:t>VERDEFLOR S.A.C.</a:t>
            </a:r>
            <a:endParaRPr lang="en-US" dirty="0"/>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Imagen panorámica con descripció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3" name="Rectangle 12"/>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Freeform 5"/>
            <p:cNvSpPr/>
            <p:nvPr/>
          </p:nvSpPr>
          <p:spPr bwMode="gray">
            <a:xfrm rot="10371525">
              <a:off x="263767" y="443825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1" name="Freeform 5"/>
            <p:cNvSpPr/>
            <p:nvPr/>
          </p:nvSpPr>
          <p:spPr bwMode="gray">
            <a:xfrm rot="10800000">
              <a:off x="459506" y="321130"/>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4969927"/>
            <a:ext cx="8825659" cy="566738"/>
          </a:xfrm>
        </p:spPr>
        <p:txBody>
          <a:bodyPr anchor="b">
            <a:normAutofit/>
          </a:bodyPr>
          <a:lstStyle>
            <a:lvl1pPr algn="l">
              <a:defRPr sz="2400" b="0"/>
            </a:lvl1pPr>
          </a:lstStyle>
          <a:p>
            <a:r>
              <a:rPr lang="es-ES" smtClean="0"/>
              <a:t>Haga clic para modificar el estilo de título del patrón</a:t>
            </a:r>
            <a:endParaRPr lang="en-US" dirty="0"/>
          </a:p>
        </p:txBody>
      </p:sp>
      <p:sp>
        <p:nvSpPr>
          <p:cNvPr id="3" name="Picture Placeholder 2"/>
          <p:cNvSpPr>
            <a:spLocks noGrp="1" noChangeAspect="1"/>
          </p:cNvSpPr>
          <p:nvPr>
            <p:ph type="pic" idx="1"/>
          </p:nvPr>
        </p:nvSpPr>
        <p:spPr>
          <a:xfrm>
            <a:off x="1154954" y="685800"/>
            <a:ext cx="8825659"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smtClean="0"/>
              <a:t>Haga clic en el icono para agregar una imagen</a:t>
            </a:r>
            <a:endParaRPr lang="en-US" dirty="0"/>
          </a:p>
        </p:txBody>
      </p:sp>
      <p:sp>
        <p:nvSpPr>
          <p:cNvPr id="4" name="Text Placeholder 3"/>
          <p:cNvSpPr>
            <a:spLocks noGrp="1"/>
          </p:cNvSpPr>
          <p:nvPr>
            <p:ph type="body" sz="half" idx="2"/>
          </p:nvPr>
        </p:nvSpPr>
        <p:spPr>
          <a:xfrm>
            <a:off x="1154954" y="5536665"/>
            <a:ext cx="8825658" cy="493712"/>
          </a:xfrm>
        </p:spPr>
        <p:txBody>
          <a:bodyPr>
            <a:normAutofit/>
          </a:bodyPr>
          <a:lstStyle>
            <a:lvl1pPr marL="0" indent="0">
              <a:buNone/>
              <a:defRPr sz="12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88F19B06-09F5-4428-BB22-D9E25D8BDBDE}" type="datetime1">
              <a:rPr lang="en-US" smtClean="0"/>
              <a:t>11/26/2020</a:t>
            </a:fld>
            <a:endParaRPr lang="en-US" dirty="0"/>
          </a:p>
        </p:txBody>
      </p:sp>
      <p:sp>
        <p:nvSpPr>
          <p:cNvPr id="6" name="Footer Placeholder 5"/>
          <p:cNvSpPr>
            <a:spLocks noGrp="1"/>
          </p:cNvSpPr>
          <p:nvPr>
            <p:ph type="ftr" sz="quarter" idx="11"/>
          </p:nvPr>
        </p:nvSpPr>
        <p:spPr/>
        <p:txBody>
          <a:bodyPr/>
          <a:lstStyle/>
          <a:p>
            <a:r>
              <a:rPr lang="en-US" smtClean="0"/>
              <a:t>VERDEFLOR S.A.C.</a:t>
            </a:r>
            <a:endParaRPr lang="en-US" dirty="0"/>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ítulo y descripción">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Freeform 5"/>
            <p:cNvSpPr/>
            <p:nvPr/>
          </p:nvSpPr>
          <p:spPr bwMode="gray">
            <a:xfrm rot="21010068">
              <a:off x="8490951" y="271487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7" name="Freeform 5"/>
            <p:cNvSpPr/>
            <p:nvPr/>
          </p:nvSpPr>
          <p:spPr bwMode="gray">
            <a:xfrm>
              <a:off x="455612" y="2801319"/>
              <a:ext cx="11277600" cy="3602637"/>
            </a:xfrm>
            <a:custGeom>
              <a:avLst/>
              <a:gdLst/>
              <a:ahLst/>
              <a:cxnLst/>
              <a:rect l="l" t="t" r="r" b="b"/>
              <a:pathLst>
                <a:path w="10000" h="7946">
                  <a:moveTo>
                    <a:pt x="0" y="0"/>
                  </a:moveTo>
                  <a:lnTo>
                    <a:pt x="0" y="7945"/>
                  </a:lnTo>
                  <a:lnTo>
                    <a:pt x="10000" y="7946"/>
                  </a:lnTo>
                  <a:lnTo>
                    <a:pt x="10000" y="4"/>
                  </a:lnTo>
                  <a:lnTo>
                    <a:pt x="10000" y="4"/>
                  </a:lnTo>
                  <a:lnTo>
                    <a:pt x="9773" y="91"/>
                  </a:lnTo>
                  <a:lnTo>
                    <a:pt x="9547" y="175"/>
                  </a:lnTo>
                  <a:lnTo>
                    <a:pt x="9320" y="256"/>
                  </a:lnTo>
                  <a:lnTo>
                    <a:pt x="9092" y="326"/>
                  </a:lnTo>
                  <a:lnTo>
                    <a:pt x="8865" y="396"/>
                  </a:lnTo>
                  <a:lnTo>
                    <a:pt x="8637" y="462"/>
                  </a:lnTo>
                  <a:lnTo>
                    <a:pt x="8412" y="518"/>
                  </a:lnTo>
                  <a:lnTo>
                    <a:pt x="8184" y="571"/>
                  </a:lnTo>
                  <a:lnTo>
                    <a:pt x="7957" y="620"/>
                  </a:lnTo>
                  <a:lnTo>
                    <a:pt x="7734" y="662"/>
                  </a:lnTo>
                  <a:lnTo>
                    <a:pt x="7508" y="704"/>
                  </a:lnTo>
                  <a:lnTo>
                    <a:pt x="7285" y="739"/>
                  </a:lnTo>
                  <a:lnTo>
                    <a:pt x="7062" y="767"/>
                  </a:lnTo>
                  <a:lnTo>
                    <a:pt x="6840" y="795"/>
                  </a:lnTo>
                  <a:lnTo>
                    <a:pt x="6620" y="819"/>
                  </a:lnTo>
                  <a:lnTo>
                    <a:pt x="6402" y="837"/>
                  </a:lnTo>
                  <a:lnTo>
                    <a:pt x="6184" y="851"/>
                  </a:lnTo>
                  <a:lnTo>
                    <a:pt x="5968" y="865"/>
                  </a:lnTo>
                  <a:lnTo>
                    <a:pt x="5755" y="872"/>
                  </a:lnTo>
                  <a:lnTo>
                    <a:pt x="5542" y="879"/>
                  </a:lnTo>
                  <a:lnTo>
                    <a:pt x="5332" y="882"/>
                  </a:lnTo>
                  <a:lnTo>
                    <a:pt x="5124" y="879"/>
                  </a:lnTo>
                  <a:lnTo>
                    <a:pt x="4918" y="879"/>
                  </a:lnTo>
                  <a:lnTo>
                    <a:pt x="4714" y="872"/>
                  </a:lnTo>
                  <a:lnTo>
                    <a:pt x="4514" y="861"/>
                  </a:lnTo>
                  <a:lnTo>
                    <a:pt x="4316" y="851"/>
                  </a:lnTo>
                  <a:lnTo>
                    <a:pt x="4122" y="840"/>
                  </a:lnTo>
                  <a:lnTo>
                    <a:pt x="3929" y="823"/>
                  </a:lnTo>
                  <a:lnTo>
                    <a:pt x="3739" y="805"/>
                  </a:lnTo>
                  <a:lnTo>
                    <a:pt x="3553" y="788"/>
                  </a:lnTo>
                  <a:lnTo>
                    <a:pt x="3190" y="742"/>
                  </a:lnTo>
                  <a:lnTo>
                    <a:pt x="2842" y="693"/>
                  </a:lnTo>
                  <a:lnTo>
                    <a:pt x="2508" y="641"/>
                  </a:lnTo>
                  <a:lnTo>
                    <a:pt x="2192" y="585"/>
                  </a:lnTo>
                  <a:lnTo>
                    <a:pt x="1890" y="525"/>
                  </a:lnTo>
                  <a:lnTo>
                    <a:pt x="1610" y="462"/>
                  </a:lnTo>
                  <a:lnTo>
                    <a:pt x="1347" y="399"/>
                  </a:lnTo>
                  <a:lnTo>
                    <a:pt x="1105" y="336"/>
                  </a:lnTo>
                  <a:lnTo>
                    <a:pt x="883" y="277"/>
                  </a:lnTo>
                  <a:lnTo>
                    <a:pt x="686" y="221"/>
                  </a:lnTo>
                  <a:lnTo>
                    <a:pt x="508" y="168"/>
                  </a:lnTo>
                  <a:lnTo>
                    <a:pt x="358" y="123"/>
                  </a:lnTo>
                  <a:lnTo>
                    <a:pt x="232" y="81"/>
                  </a:lnTo>
                  <a:lnTo>
                    <a:pt x="59" y="21"/>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48798" y="1063417"/>
            <a:ext cx="8831816" cy="1372986"/>
          </a:xfrm>
        </p:spPr>
        <p:txBody>
          <a:bodyPr/>
          <a:lstStyle>
            <a:lvl1pPr>
              <a:defRPr sz="4000"/>
            </a:lvl1pPr>
          </a:lstStyle>
          <a:p>
            <a:r>
              <a:rPr lang="es-ES" smtClean="0"/>
              <a:t>Haga clic para modificar el estilo de título del patrón</a:t>
            </a:r>
            <a:endParaRPr lang="en-US" dirty="0"/>
          </a:p>
        </p:txBody>
      </p:sp>
      <p:sp>
        <p:nvSpPr>
          <p:cNvPr id="8" name="Text Placeholder 3"/>
          <p:cNvSpPr>
            <a:spLocks noGrp="1"/>
          </p:cNvSpPr>
          <p:nvPr>
            <p:ph type="body" sz="half" idx="2"/>
          </p:nvPr>
        </p:nvSpPr>
        <p:spPr>
          <a:xfrm>
            <a:off x="1154954" y="3543300"/>
            <a:ext cx="8825659" cy="24765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471C74A4-FFCE-4E61-8F25-39D57111F03F}" type="datetime1">
              <a:rPr lang="en-US" smtClean="0"/>
              <a:t>11/26/2020</a:t>
            </a:fld>
            <a:endParaRPr lang="en-US" dirty="0"/>
          </a:p>
        </p:txBody>
      </p:sp>
      <p:sp>
        <p:nvSpPr>
          <p:cNvPr id="5" name="Footer Placeholder 4"/>
          <p:cNvSpPr>
            <a:spLocks noGrp="1"/>
          </p:cNvSpPr>
          <p:nvPr>
            <p:ph type="ftr" sz="quarter" idx="11"/>
          </p:nvPr>
        </p:nvSpPr>
        <p:spPr/>
        <p:txBody>
          <a:bodyPr/>
          <a:lstStyle/>
          <a:p>
            <a:r>
              <a:rPr lang="en-US" smtClean="0"/>
              <a:t>VERDEFLOR S.A.C.</a:t>
            </a:r>
            <a:endParaRPr lang="en-US" dirty="0"/>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Cita con descripción">
    <p:spTree>
      <p:nvGrpSpPr>
        <p:cNvPr id="1" name=""/>
        <p:cNvGrpSpPr/>
        <p:nvPr/>
      </p:nvGrpSpPr>
      <p:grpSpPr>
        <a:xfrm>
          <a:off x="0" y="0"/>
          <a:ext cx="0" cy="0"/>
          <a:chOff x="0" y="0"/>
          <a:chExt cx="0" cy="0"/>
        </a:xfrm>
      </p:grpSpPr>
      <p:grpSp>
        <p:nvGrpSpPr>
          <p:cNvPr id="3" name="Group 2"/>
          <p:cNvGrpSpPr/>
          <p:nvPr/>
        </p:nvGrpSpPr>
        <p:grpSpPr>
          <a:xfrm>
            <a:off x="0" y="0"/>
            <a:ext cx="12192000" cy="6858000"/>
            <a:chOff x="0" y="0"/>
            <a:chExt cx="12192000" cy="6858000"/>
          </a:xfrm>
        </p:grpSpPr>
        <p:sp>
          <p:nvSpPr>
            <p:cNvPr id="17" name="Rectangle 16"/>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0" name="Oval 19"/>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Oval 22"/>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4" name="Oval 23"/>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Oval 24"/>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Freeform 5"/>
            <p:cNvSpPr/>
            <p:nvPr/>
          </p:nvSpPr>
          <p:spPr bwMode="gray">
            <a:xfrm rot="21010068">
              <a:off x="8490951" y="41851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8"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6" name="TextBox 15"/>
          <p:cNvSpPr txBox="1"/>
          <p:nvPr/>
        </p:nvSpPr>
        <p:spPr bwMode="gray">
          <a:xfrm>
            <a:off x="881566" y="607336"/>
            <a:ext cx="801912"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13" name="TextBox 12"/>
          <p:cNvSpPr txBox="1"/>
          <p:nvPr/>
        </p:nvSpPr>
        <p:spPr bwMode="gray">
          <a:xfrm>
            <a:off x="9884458" y="2613787"/>
            <a:ext cx="652763"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2" name="Title 1"/>
          <p:cNvSpPr>
            <a:spLocks noGrp="1"/>
          </p:cNvSpPr>
          <p:nvPr>
            <p:ph type="title"/>
          </p:nvPr>
        </p:nvSpPr>
        <p:spPr>
          <a:xfrm>
            <a:off x="1581878" y="982134"/>
            <a:ext cx="8453906" cy="2696632"/>
          </a:xfrm>
        </p:spPr>
        <p:txBody>
          <a:bodyPr/>
          <a:lstStyle>
            <a:lvl1pPr>
              <a:defRPr sz="4000"/>
            </a:lvl1pPr>
          </a:lstStyle>
          <a:p>
            <a:r>
              <a:rPr lang="es-ES" smtClean="0"/>
              <a:t>Haga clic para modificar el estilo de título del patrón</a:t>
            </a:r>
            <a:endParaRPr lang="en-US" dirty="0"/>
          </a:p>
        </p:txBody>
      </p:sp>
      <p:sp>
        <p:nvSpPr>
          <p:cNvPr id="14" name="Text Placeholder 3"/>
          <p:cNvSpPr>
            <a:spLocks noGrp="1"/>
          </p:cNvSpPr>
          <p:nvPr>
            <p:ph type="body" sz="half" idx="13"/>
          </p:nvPr>
        </p:nvSpPr>
        <p:spPr bwMode="gray">
          <a:xfrm>
            <a:off x="1945945" y="3678766"/>
            <a:ext cx="7731219" cy="342174"/>
          </a:xfrm>
        </p:spPr>
        <p:txBody>
          <a:bodyPr anchor="t">
            <a:normAutofit/>
          </a:bodyPr>
          <a:lstStyle>
            <a:lvl1pPr marL="0" indent="0">
              <a:buNone/>
              <a:defRPr lang="en-US" sz="1400" b="0" i="0" kern="1200" cap="small" dirty="0">
                <a:solidFill>
                  <a:schemeClr val="accent1">
                    <a:lumMod val="60000"/>
                    <a:lumOff val="40000"/>
                  </a:schemeClr>
                </a:solidFill>
                <a:latin typeface="+mn-lt"/>
                <a:ea typeface="+mn-e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10" name="Text Placeholder 3"/>
          <p:cNvSpPr>
            <a:spLocks noGrp="1"/>
          </p:cNvSpPr>
          <p:nvPr>
            <p:ph type="body" sz="half" idx="2"/>
          </p:nvPr>
        </p:nvSpPr>
        <p:spPr>
          <a:xfrm>
            <a:off x="1154954" y="5029199"/>
            <a:ext cx="9244897" cy="997857"/>
          </a:xfrm>
        </p:spPr>
        <p:txBody>
          <a:bodyPr anchor="ct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2B168A1C-A452-46C9-910B-4475A9DC06C0}" type="datetime1">
              <a:rPr lang="en-US" smtClean="0"/>
              <a:t>11/26/2020</a:t>
            </a:fld>
            <a:endParaRPr lang="en-US" dirty="0"/>
          </a:p>
        </p:txBody>
      </p:sp>
      <p:sp>
        <p:nvSpPr>
          <p:cNvPr id="5" name="Footer Placeholder 4"/>
          <p:cNvSpPr>
            <a:spLocks noGrp="1"/>
          </p:cNvSpPr>
          <p:nvPr>
            <p:ph type="ftr" sz="quarter" idx="11"/>
          </p:nvPr>
        </p:nvSpPr>
        <p:spPr/>
        <p:txBody>
          <a:bodyPr/>
          <a:lstStyle/>
          <a:p>
            <a:r>
              <a:rPr lang="en-US" smtClean="0"/>
              <a:t>VERDEFLOR S.A.C.</a:t>
            </a:r>
            <a:endParaRPr lang="en-US" dirty="0"/>
          </a:p>
        </p:txBody>
      </p:sp>
      <p:sp>
        <p:nvSpPr>
          <p:cNvPr id="19" name="Rectangle 18"/>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Tarjeta de nombre">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Freeform 5"/>
            <p:cNvSpPr/>
            <p:nvPr/>
          </p:nvSpPr>
          <p:spPr bwMode="gray">
            <a:xfrm rot="21010068">
              <a:off x="8490951" y="4193583"/>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370667"/>
            <a:ext cx="8825660" cy="1822514"/>
          </a:xfrm>
        </p:spPr>
        <p:txBody>
          <a:bodyPr anchor="b"/>
          <a:lstStyle>
            <a:lvl1pPr algn="l">
              <a:defRPr sz="4000" b="0" cap="none"/>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1154954" y="5024967"/>
            <a:ext cx="8825659" cy="860400"/>
          </a:xfrm>
        </p:spPr>
        <p:txBody>
          <a:bodyPr anchor="t"/>
          <a:lstStyle>
            <a:lvl1pPr marL="0" indent="0" algn="l">
              <a:buNone/>
              <a:defRPr sz="2000" cap="none">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79BBB8EA-0795-4EB7-A8C1-522ACD33C635}" type="datetime1">
              <a:rPr lang="en-US" smtClean="0"/>
              <a:t>11/26/2020</a:t>
            </a:fld>
            <a:endParaRPr lang="en-US" dirty="0"/>
          </a:p>
        </p:txBody>
      </p:sp>
      <p:sp>
        <p:nvSpPr>
          <p:cNvPr id="5" name="Footer Placeholder 4"/>
          <p:cNvSpPr>
            <a:spLocks noGrp="1"/>
          </p:cNvSpPr>
          <p:nvPr>
            <p:ph type="ftr" sz="quarter" idx="11"/>
          </p:nvPr>
        </p:nvSpPr>
        <p:spPr/>
        <p:txBody>
          <a:bodyPr/>
          <a:lstStyle/>
          <a:p>
            <a:r>
              <a:rPr lang="en-US" smtClean="0"/>
              <a:t>VERDEFLOR S.A.C.</a:t>
            </a:r>
            <a:endParaRPr lang="en-US" dirty="0"/>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Columna 3">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1154954" y="2603502"/>
            <a:ext cx="314187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16" name="Text Placeholder 3"/>
          <p:cNvSpPr>
            <a:spLocks noGrp="1"/>
          </p:cNvSpPr>
          <p:nvPr>
            <p:ph type="body" sz="half" idx="15"/>
          </p:nvPr>
        </p:nvSpPr>
        <p:spPr>
          <a:xfrm>
            <a:off x="1154953" y="3179764"/>
            <a:ext cx="314187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Text Placeholder 4"/>
          <p:cNvSpPr>
            <a:spLocks noGrp="1"/>
          </p:cNvSpPr>
          <p:nvPr>
            <p:ph type="body" sz="quarter" idx="3"/>
          </p:nvPr>
        </p:nvSpPr>
        <p:spPr>
          <a:xfrm>
            <a:off x="4512721" y="2603500"/>
            <a:ext cx="3147009"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19" name="Text Placeholder 3"/>
          <p:cNvSpPr>
            <a:spLocks noGrp="1"/>
          </p:cNvSpPr>
          <p:nvPr>
            <p:ph type="body" sz="half" idx="16"/>
          </p:nvPr>
        </p:nvSpPr>
        <p:spPr>
          <a:xfrm>
            <a:off x="4512721" y="3179763"/>
            <a:ext cx="314700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14" name="Text Placeholder 4"/>
          <p:cNvSpPr>
            <a:spLocks noGrp="1"/>
          </p:cNvSpPr>
          <p:nvPr>
            <p:ph type="body" sz="quarter" idx="13"/>
          </p:nvPr>
        </p:nvSpPr>
        <p:spPr>
          <a:xfrm>
            <a:off x="7888135" y="2603501"/>
            <a:ext cx="3145730"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20" name="Text Placeholder 3"/>
          <p:cNvSpPr>
            <a:spLocks noGrp="1"/>
          </p:cNvSpPr>
          <p:nvPr>
            <p:ph type="body" sz="half" idx="17"/>
          </p:nvPr>
        </p:nvSpPr>
        <p:spPr>
          <a:xfrm>
            <a:off x="7888329" y="3179762"/>
            <a:ext cx="3145536"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cxnSp>
        <p:nvCxnSpPr>
          <p:cNvPr id="17" name="Straight Connector 16"/>
          <p:cNvCxnSpPr/>
          <p:nvPr/>
        </p:nvCxnSpPr>
        <p:spPr>
          <a:xfrm>
            <a:off x="440397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77240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DBAAA0A7-7EAF-40F1-814E-51B2995240DF}" type="datetime1">
              <a:rPr lang="en-US" smtClean="0"/>
              <a:t>11/26/2020</a:t>
            </a:fld>
            <a:endParaRPr lang="en-US" dirty="0"/>
          </a:p>
        </p:txBody>
      </p:sp>
      <p:sp>
        <p:nvSpPr>
          <p:cNvPr id="8" name="Footer Placeholder 7"/>
          <p:cNvSpPr>
            <a:spLocks noGrp="1"/>
          </p:cNvSpPr>
          <p:nvPr>
            <p:ph type="ftr" sz="quarter" idx="11"/>
          </p:nvPr>
        </p:nvSpPr>
        <p:spPr/>
        <p:txBody>
          <a:bodyPr/>
          <a:lstStyle/>
          <a:p>
            <a:r>
              <a:rPr lang="en-US" smtClean="0"/>
              <a:t>VERDEFLOR S.A.C.</a:t>
            </a:r>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Columna de imagen 3">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1154954" y="4532844"/>
            <a:ext cx="305043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19" name="Picture Placeholder 2"/>
          <p:cNvSpPr>
            <a:spLocks noGrp="1" noChangeAspect="1"/>
          </p:cNvSpPr>
          <p:nvPr>
            <p:ph type="pic" idx="15"/>
          </p:nvPr>
        </p:nvSpPr>
        <p:spPr>
          <a:xfrm>
            <a:off x="1334553"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smtClean="0"/>
              <a:t>Haga clic en el icono para agregar una imagen</a:t>
            </a:r>
            <a:endParaRPr lang="en-US" dirty="0"/>
          </a:p>
        </p:txBody>
      </p:sp>
      <p:sp>
        <p:nvSpPr>
          <p:cNvPr id="22" name="Text Placeholder 3"/>
          <p:cNvSpPr>
            <a:spLocks noGrp="1"/>
          </p:cNvSpPr>
          <p:nvPr>
            <p:ph type="body" sz="half" idx="18"/>
          </p:nvPr>
        </p:nvSpPr>
        <p:spPr>
          <a:xfrm>
            <a:off x="1154954" y="5109106"/>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Text Placeholder 4"/>
          <p:cNvSpPr>
            <a:spLocks noGrp="1"/>
          </p:cNvSpPr>
          <p:nvPr>
            <p:ph type="body" sz="quarter" idx="3"/>
          </p:nvPr>
        </p:nvSpPr>
        <p:spPr>
          <a:xfrm>
            <a:off x="4568865" y="4532844"/>
            <a:ext cx="3050438" cy="576263"/>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1" name="Picture Placeholder 2"/>
          <p:cNvSpPr>
            <a:spLocks noGrp="1" noChangeAspect="1"/>
          </p:cNvSpPr>
          <p:nvPr>
            <p:ph type="pic" idx="21"/>
          </p:nvPr>
        </p:nvSpPr>
        <p:spPr>
          <a:xfrm>
            <a:off x="4748462" y="2603500"/>
            <a:ext cx="2691243"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smtClean="0"/>
              <a:t>Haga clic en el icono para agregar una imagen</a:t>
            </a:r>
            <a:endParaRPr lang="en-US" dirty="0"/>
          </a:p>
        </p:txBody>
      </p:sp>
      <p:sp>
        <p:nvSpPr>
          <p:cNvPr id="23" name="Text Placeholder 3"/>
          <p:cNvSpPr>
            <a:spLocks noGrp="1"/>
          </p:cNvSpPr>
          <p:nvPr>
            <p:ph type="body" sz="half" idx="19"/>
          </p:nvPr>
        </p:nvSpPr>
        <p:spPr>
          <a:xfrm>
            <a:off x="4570172" y="5109105"/>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14" name="Text Placeholder 4"/>
          <p:cNvSpPr>
            <a:spLocks noGrp="1"/>
          </p:cNvSpPr>
          <p:nvPr>
            <p:ph type="body" sz="quarter" idx="13"/>
          </p:nvPr>
        </p:nvSpPr>
        <p:spPr>
          <a:xfrm>
            <a:off x="7982775" y="4532845"/>
            <a:ext cx="3051095"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2" name="Picture Placeholder 2"/>
          <p:cNvSpPr>
            <a:spLocks noGrp="1" noChangeAspect="1"/>
          </p:cNvSpPr>
          <p:nvPr>
            <p:ph type="pic" idx="22"/>
          </p:nvPr>
        </p:nvSpPr>
        <p:spPr>
          <a:xfrm>
            <a:off x="8163031"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smtClean="0"/>
              <a:t>Haga clic en el icono para agregar una imagen</a:t>
            </a:r>
            <a:endParaRPr lang="en-US" dirty="0"/>
          </a:p>
        </p:txBody>
      </p:sp>
      <p:sp>
        <p:nvSpPr>
          <p:cNvPr id="24" name="Text Placeholder 3"/>
          <p:cNvSpPr>
            <a:spLocks noGrp="1"/>
          </p:cNvSpPr>
          <p:nvPr>
            <p:ph type="body" sz="half" idx="20"/>
          </p:nvPr>
        </p:nvSpPr>
        <p:spPr>
          <a:xfrm>
            <a:off x="7982775" y="5109104"/>
            <a:ext cx="3051096"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cxnSp>
        <p:nvCxnSpPr>
          <p:cNvPr id="43" name="Straight Connector 42"/>
          <p:cNvCxnSpPr/>
          <p:nvPr/>
        </p:nvCxnSpPr>
        <p:spPr>
          <a:xfrm>
            <a:off x="440583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44" name="Straight Connector 43"/>
          <p:cNvCxnSpPr/>
          <p:nvPr/>
        </p:nvCxnSpPr>
        <p:spPr>
          <a:xfrm>
            <a:off x="7797802"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3DEC227A-1E58-4D0A-8D33-DFCBB7629923}" type="datetime1">
              <a:rPr lang="en-US" smtClean="0"/>
              <a:t>11/26/2020</a:t>
            </a:fld>
            <a:endParaRPr lang="en-US" dirty="0"/>
          </a:p>
        </p:txBody>
      </p:sp>
      <p:sp>
        <p:nvSpPr>
          <p:cNvPr id="8" name="Footer Placeholder 7"/>
          <p:cNvSpPr>
            <a:spLocks noGrp="1"/>
          </p:cNvSpPr>
          <p:nvPr>
            <p:ph type="ftr" sz="quarter" idx="11"/>
          </p:nvPr>
        </p:nvSpPr>
        <p:spPr>
          <a:xfrm>
            <a:off x="561111" y="6391838"/>
            <a:ext cx="3644282" cy="304801"/>
          </a:xfrm>
        </p:spPr>
        <p:txBody>
          <a:bodyPr/>
          <a:lstStyle/>
          <a:p>
            <a:r>
              <a:rPr lang="en-US" smtClean="0"/>
              <a:t>VERDEFLOR S.A.C.</a:t>
            </a:r>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a:xfrm>
            <a:off x="1154954" y="2603500"/>
            <a:ext cx="8825659" cy="3416300"/>
          </a:xfrm>
        </p:spPr>
        <p:txBody>
          <a:bodyPr vert="eaVert" anchor="t" anchorCtr="0"/>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a:xfrm>
            <a:off x="10695439" y="6391838"/>
            <a:ext cx="990599" cy="304799"/>
          </a:xfrm>
        </p:spPr>
        <p:txBody>
          <a:bodyPr/>
          <a:lstStyle/>
          <a:p>
            <a:fld id="{DE049DDC-EDE9-48D2-B315-54B07F11364B}" type="datetime1">
              <a:rPr lang="en-US" smtClean="0"/>
              <a:t>11/26/2020</a:t>
            </a:fld>
            <a:endParaRPr lang="en-US" dirty="0"/>
          </a:p>
        </p:txBody>
      </p:sp>
      <p:sp>
        <p:nvSpPr>
          <p:cNvPr id="5" name="Footer Placeholder 4"/>
          <p:cNvSpPr>
            <a:spLocks noGrp="1"/>
          </p:cNvSpPr>
          <p:nvPr>
            <p:ph type="ftr" sz="quarter" idx="11"/>
          </p:nvPr>
        </p:nvSpPr>
        <p:spPr/>
        <p:txBody>
          <a:bodyPr/>
          <a:lstStyle/>
          <a:p>
            <a:r>
              <a:rPr lang="en-US" smtClean="0"/>
              <a:t>VERDEFLOR S.A.C.</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Título vertical y texto">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2" name="Rectangle 11"/>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Rectangle 6"/>
            <p:cNvSpPr/>
            <p:nvPr/>
          </p:nvSpPr>
          <p:spPr bwMode="gray">
            <a:xfrm>
              <a:off x="414867" y="402165"/>
              <a:ext cx="6510866"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7" name="Freeform 5"/>
            <p:cNvSpPr/>
            <p:nvPr/>
          </p:nvSpPr>
          <p:spPr bwMode="gray">
            <a:xfrm rot="5101749">
              <a:off x="6294738" y="457773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0" name="Freeform 5"/>
            <p:cNvSpPr/>
            <p:nvPr/>
          </p:nvSpPr>
          <p:spPr bwMode="gray">
            <a:xfrm rot="5400000">
              <a:off x="44492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Vertical Title 1"/>
          <p:cNvSpPr>
            <a:spLocks noGrp="1"/>
          </p:cNvSpPr>
          <p:nvPr>
            <p:ph type="title" orient="vert"/>
          </p:nvPr>
        </p:nvSpPr>
        <p:spPr>
          <a:xfrm>
            <a:off x="8585235" y="1278467"/>
            <a:ext cx="1409965" cy="4748590"/>
          </a:xfrm>
        </p:spPr>
        <p:txBody>
          <a:bodyPr vert="eaVert" anchor="b" anchorCtr="0"/>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a:xfrm>
            <a:off x="1154954" y="1278467"/>
            <a:ext cx="6256025" cy="4748590"/>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a:xfrm>
            <a:off x="10653104" y="6391838"/>
            <a:ext cx="992135" cy="304799"/>
          </a:xfrm>
        </p:spPr>
        <p:txBody>
          <a:bodyPr/>
          <a:lstStyle/>
          <a:p>
            <a:fld id="{A6AD088F-B22C-4E32-93F0-EA200804BCD0}" type="datetime1">
              <a:rPr lang="en-US" smtClean="0"/>
              <a:t>11/26/2020</a:t>
            </a:fld>
            <a:endParaRPr lang="en-US" dirty="0"/>
          </a:p>
        </p:txBody>
      </p:sp>
      <p:sp>
        <p:nvSpPr>
          <p:cNvPr id="5" name="Footer Placeholder 4"/>
          <p:cNvSpPr>
            <a:spLocks noGrp="1"/>
          </p:cNvSpPr>
          <p:nvPr>
            <p:ph type="ftr" sz="quarter" idx="11"/>
          </p:nvPr>
        </p:nvSpPr>
        <p:spPr/>
        <p:txBody>
          <a:bodyPr/>
          <a:lstStyle/>
          <a:p>
            <a:r>
              <a:rPr lang="en-US" smtClean="0"/>
              <a:t>VERDEFLOR S.A.C.</a:t>
            </a:r>
            <a:endParaRPr lang="en-US" dirty="0"/>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7" name="Rectangle 6"/>
            <p:cNvSpPr/>
            <p:nvPr/>
          </p:nvSpPr>
          <p:spPr>
            <a:xfrm>
              <a:off x="0" y="0"/>
              <a:ext cx="12192000" cy="6858000"/>
            </a:xfrm>
            <a:prstGeom prst="rect">
              <a:avLst/>
            </a:prstGeom>
            <a:blipFill>
              <a:blip r:embed="rId19">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Freeform 5"/>
            <p:cNvSpPr/>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5"/>
            <p:cNvSpPr/>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4"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Placeholder 1"/>
          <p:cNvSpPr>
            <a:spLocks noGrp="1"/>
          </p:cNvSpPr>
          <p:nvPr>
            <p:ph type="title"/>
          </p:nvPr>
        </p:nvSpPr>
        <p:spPr bwMode="gray">
          <a:xfrm>
            <a:off x="1154954" y="973668"/>
            <a:ext cx="8761413" cy="706964"/>
          </a:xfrm>
          <a:prstGeom prst="rect">
            <a:avLst/>
          </a:prstGeom>
        </p:spPr>
        <p:txBody>
          <a:bodyPr vert="horz" lIns="91440" tIns="45720" rIns="91440" bIns="45720" rtlCol="0" anchor="ctr">
            <a:noAutofit/>
          </a:body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1154954" y="2603500"/>
            <a:ext cx="8761413" cy="3416300"/>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2"/>
          </p:nvPr>
        </p:nvSpPr>
        <p:spPr>
          <a:xfrm>
            <a:off x="10653104" y="6391838"/>
            <a:ext cx="990599" cy="304799"/>
          </a:xfrm>
          <a:prstGeom prst="rect">
            <a:avLst/>
          </a:prstGeom>
        </p:spPr>
        <p:txBody>
          <a:bodyPr vert="horz" lIns="91440" tIns="45720" rIns="91440" bIns="45720" rtlCol="0" anchor="ctr"/>
          <a:lstStyle>
            <a:lvl1pPr algn="r">
              <a:defRPr sz="1000" b="1" i="0">
                <a:solidFill>
                  <a:schemeClr val="accent1"/>
                </a:solidFill>
              </a:defRPr>
            </a:lvl1pPr>
          </a:lstStyle>
          <a:p>
            <a:fld id="{93675F1A-1755-4524-A83E-0B6B5FDC7393}" type="datetime1">
              <a:rPr lang="en-US" smtClean="0"/>
              <a:t>11/26/2020</a:t>
            </a:fld>
            <a:endParaRPr lang="en-US" dirty="0"/>
          </a:p>
        </p:txBody>
      </p:sp>
      <p:sp>
        <p:nvSpPr>
          <p:cNvPr id="5" name="Footer Placeholder 4"/>
          <p:cNvSpPr>
            <a:spLocks noGrp="1"/>
          </p:cNvSpPr>
          <p:nvPr>
            <p:ph type="ftr" sz="quarter" idx="3"/>
          </p:nvPr>
        </p:nvSpPr>
        <p:spPr>
          <a:xfrm>
            <a:off x="561110" y="6391838"/>
            <a:ext cx="3859795" cy="304801"/>
          </a:xfrm>
          <a:prstGeom prst="rect">
            <a:avLst/>
          </a:prstGeom>
        </p:spPr>
        <p:txBody>
          <a:bodyPr vert="horz" lIns="91440" tIns="45720" rIns="91440" bIns="45720" rtlCol="0" anchor="ctr"/>
          <a:lstStyle>
            <a:lvl1pPr algn="l">
              <a:defRPr sz="1000" b="1" i="0">
                <a:solidFill>
                  <a:schemeClr val="accent1"/>
                </a:solidFill>
              </a:defRPr>
            </a:lvl1pPr>
          </a:lstStyle>
          <a:p>
            <a:r>
              <a:rPr lang="en-US" smtClean="0"/>
              <a:t>VERDEFLOR S.A.C.</a:t>
            </a:r>
            <a:endParaRPr lang="en-US" dirty="0"/>
          </a:p>
        </p:txBody>
      </p:sp>
      <p:sp>
        <p:nvSpPr>
          <p:cNvPr id="21" name="Rectangle 2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bg1"/>
                </a:solidFill>
              </a:defRPr>
            </a:lvl1pPr>
          </a:lstStyle>
          <a:p>
            <a:fld id="{D57F1E4F-1CFF-5643-939E-217C01CDF565}" type="slidenum">
              <a:rPr lang="en-US" dirty="0"/>
              <a:pPr/>
              <a:t>‹Nº›</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73" r:id="rId3"/>
    <p:sldLayoutId id="2147483652" r:id="rId4"/>
    <p:sldLayoutId id="2147483653" r:id="rId5"/>
    <p:sldLayoutId id="2147483654" r:id="rId6"/>
    <p:sldLayoutId id="2147483655" r:id="rId7"/>
    <p:sldLayoutId id="2147483656" r:id="rId8"/>
    <p:sldLayoutId id="2147483668" r:id="rId9"/>
    <p:sldLayoutId id="2147483667" r:id="rId10"/>
    <p:sldLayoutId id="2147483661" r:id="rId11"/>
    <p:sldLayoutId id="2147483672" r:id="rId12"/>
    <p:sldLayoutId id="2147483662" r:id="rId13"/>
    <p:sldLayoutId id="2147483669" r:id="rId14"/>
    <p:sldLayoutId id="2147483670" r:id="rId15"/>
    <p:sldLayoutId id="2147483658" r:id="rId16"/>
    <p:sldLayoutId id="2147483659" r:id="rId17"/>
  </p:sldLayoutIdLst>
  <p:hf sldNum="0" hdr="0" dt="0"/>
  <p:txStyles>
    <p:title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5.jpeg"/><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hyperlink" Target="https://servicios.senasa.gob.pe/consultaRequisitos/consultarRequisitos.action" TargetMode="External"/><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8" Type="http://schemas.openxmlformats.org/officeDocument/2006/relationships/image" Target="../media/image15.jpeg"/><Relationship Id="rId3" Type="http://schemas.openxmlformats.org/officeDocument/2006/relationships/image" Target="../media/image5.jpeg"/><Relationship Id="rId7" Type="http://schemas.openxmlformats.org/officeDocument/2006/relationships/image" Target="../media/image14.jpeg"/><Relationship Id="rId2" Type="http://schemas.openxmlformats.org/officeDocument/2006/relationships/image" Target="../media/image10.jpeg"/><Relationship Id="rId1" Type="http://schemas.openxmlformats.org/officeDocument/2006/relationships/slideLayout" Target="../slideLayouts/slideLayout2.xml"/><Relationship Id="rId6" Type="http://schemas.openxmlformats.org/officeDocument/2006/relationships/image" Target="../media/image13.jpeg"/><Relationship Id="rId5" Type="http://schemas.openxmlformats.org/officeDocument/2006/relationships/image" Target="../media/image12.jpeg"/><Relationship Id="rId10" Type="http://schemas.openxmlformats.org/officeDocument/2006/relationships/image" Target="../media/image17.jpeg"/><Relationship Id="rId4" Type="http://schemas.openxmlformats.org/officeDocument/2006/relationships/image" Target="../media/image11.png"/><Relationship Id="rId9" Type="http://schemas.openxmlformats.org/officeDocument/2006/relationships/image" Target="../media/image16.jpeg"/></Relationships>
</file>

<file path=ppt/slides/_rels/slide17.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2.xml"/><Relationship Id="rId6" Type="http://schemas.openxmlformats.org/officeDocument/2006/relationships/image" Target="../media/image23.jpeg"/><Relationship Id="rId5" Type="http://schemas.openxmlformats.org/officeDocument/2006/relationships/image" Target="../media/image22.jpeg"/><Relationship Id="rId4" Type="http://schemas.openxmlformats.org/officeDocument/2006/relationships/image" Target="../media/image21.jpeg"/></Relationships>
</file>

<file path=ppt/slides/_rels/slide19.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ángulo 4"/>
          <p:cNvSpPr/>
          <p:nvPr/>
        </p:nvSpPr>
        <p:spPr>
          <a:xfrm>
            <a:off x="3911407" y="728870"/>
            <a:ext cx="3496558" cy="1052046"/>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s-PE"/>
          </a:p>
        </p:txBody>
      </p:sp>
      <p:sp>
        <p:nvSpPr>
          <p:cNvPr id="2" name="Título 1"/>
          <p:cNvSpPr>
            <a:spLocks noGrp="1"/>
          </p:cNvSpPr>
          <p:nvPr>
            <p:ph type="ctrTitle"/>
          </p:nvPr>
        </p:nvSpPr>
        <p:spPr>
          <a:xfrm>
            <a:off x="1154954" y="1450335"/>
            <a:ext cx="10145699" cy="3327046"/>
          </a:xfrm>
        </p:spPr>
        <p:txBody>
          <a:bodyPr/>
          <a:lstStyle/>
          <a:p>
            <a:r>
              <a:rPr lang="es-PE" dirty="0" smtClean="0"/>
              <a:t>CADENA DE FRÍO Y CONDICIONES PARA EL</a:t>
            </a:r>
            <a:r>
              <a:rPr lang="es-PE" dirty="0" smtClean="0"/>
              <a:t> </a:t>
            </a:r>
            <a:r>
              <a:rPr lang="es-PE" dirty="0" smtClean="0"/>
              <a:t>EMPACADO DE FRAMBUESA</a:t>
            </a:r>
            <a:endParaRPr lang="es-PE" dirty="0"/>
          </a:p>
        </p:txBody>
      </p:sp>
      <p:sp>
        <p:nvSpPr>
          <p:cNvPr id="3" name="Subtítulo 2"/>
          <p:cNvSpPr>
            <a:spLocks noGrp="1"/>
          </p:cNvSpPr>
          <p:nvPr>
            <p:ph type="subTitle" idx="1"/>
          </p:nvPr>
        </p:nvSpPr>
        <p:spPr>
          <a:xfrm>
            <a:off x="1154954" y="4952971"/>
            <a:ext cx="8825658" cy="861420"/>
          </a:xfrm>
        </p:spPr>
        <p:txBody>
          <a:bodyPr/>
          <a:lstStyle/>
          <a:p>
            <a:r>
              <a:rPr lang="es-PE" dirty="0" smtClean="0"/>
              <a:t>ING. ELIZABETH PÉREZ MARCOS</a:t>
            </a:r>
            <a:endParaRPr lang="es-PE" dirty="0"/>
          </a:p>
        </p:txBody>
      </p:sp>
      <p:pic>
        <p:nvPicPr>
          <p:cNvPr id="4" name="Imagen 3" descr="Descripción: C:\Users\Usuario\Downloads\Logo VERDEFLOR.png"/>
          <p:cNvPicPr/>
          <p:nvPr/>
        </p:nvPicPr>
        <p:blipFill>
          <a:blip r:embed="rId2">
            <a:extLst>
              <a:ext uri="{28A0092B-C50C-407E-A947-70E740481C1C}">
                <a14:useLocalDpi xmlns:a14="http://schemas.microsoft.com/office/drawing/2010/main" val="0"/>
              </a:ext>
            </a:extLst>
          </a:blip>
          <a:srcRect/>
          <a:stretch>
            <a:fillRect/>
          </a:stretch>
        </p:blipFill>
        <p:spPr bwMode="auto">
          <a:xfrm>
            <a:off x="3909393" y="767861"/>
            <a:ext cx="3498572" cy="1013055"/>
          </a:xfrm>
          <a:prstGeom prst="rect">
            <a:avLst/>
          </a:prstGeom>
          <a:noFill/>
          <a:ln>
            <a:noFill/>
          </a:ln>
        </p:spPr>
      </p:pic>
      <p:pic>
        <p:nvPicPr>
          <p:cNvPr id="1026" name="Picture 2" descr="Beneficios de la Frambuesa - Mercola.com"/>
          <p:cNvPicPr>
            <a:picLocks noChangeAspect="1" noChangeArrowheads="1"/>
          </p:cNvPicPr>
          <p:nvPr/>
        </p:nvPicPr>
        <p:blipFill rotWithShape="1">
          <a:blip r:embed="rId3">
            <a:extLst>
              <a:ext uri="{28A0092B-C50C-407E-A947-70E740481C1C}">
                <a14:useLocalDpi xmlns:a14="http://schemas.microsoft.com/office/drawing/2010/main" val="0"/>
              </a:ext>
            </a:extLst>
          </a:blip>
          <a:srcRect t="17603" b="12044"/>
          <a:stretch/>
        </p:blipFill>
        <p:spPr bwMode="auto">
          <a:xfrm>
            <a:off x="8451800" y="4777381"/>
            <a:ext cx="2582474" cy="1504572"/>
          </a:xfrm>
          <a:prstGeom prst="rect">
            <a:avLst/>
          </a:prstGeom>
          <a:noFill/>
          <a:extLst>
            <a:ext uri="{909E8E84-426E-40DD-AFC4-6F175D3DCCD1}">
              <a14:hiddenFill xmlns:a14="http://schemas.microsoft.com/office/drawing/2010/main">
                <a:solidFill>
                  <a:srgbClr val="FFFFFF"/>
                </a:solidFill>
              </a14:hiddenFill>
            </a:ext>
          </a:extLst>
        </p:spPr>
      </p:pic>
      <p:sp>
        <p:nvSpPr>
          <p:cNvPr id="6" name="Marcador de pie de página 5"/>
          <p:cNvSpPr>
            <a:spLocks noGrp="1"/>
          </p:cNvSpPr>
          <p:nvPr>
            <p:ph type="ftr" sz="quarter" idx="11"/>
          </p:nvPr>
        </p:nvSpPr>
        <p:spPr/>
        <p:txBody>
          <a:bodyPr/>
          <a:lstStyle/>
          <a:p>
            <a:r>
              <a:rPr lang="en-US" smtClean="0"/>
              <a:t>VERDEFLOR S.A.C.</a:t>
            </a:r>
            <a:endParaRPr lang="en-US" dirty="0"/>
          </a:p>
        </p:txBody>
      </p:sp>
    </p:spTree>
    <p:extLst>
      <p:ext uri="{BB962C8B-B14F-4D97-AF65-F5344CB8AC3E}">
        <p14:creationId xmlns:p14="http://schemas.microsoft.com/office/powerpoint/2010/main" val="380174999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pPr algn="ctr"/>
            <a:r>
              <a:rPr lang="es-PE" b="1" dirty="0" smtClean="0"/>
              <a:t>ESPECIFICACIONES TÉCNICAS</a:t>
            </a:r>
            <a:endParaRPr lang="es-PE" b="1" dirty="0"/>
          </a:p>
        </p:txBody>
      </p:sp>
      <p:sp>
        <p:nvSpPr>
          <p:cNvPr id="3" name="Marcador de contenido 2"/>
          <p:cNvSpPr>
            <a:spLocks noGrp="1"/>
          </p:cNvSpPr>
          <p:nvPr>
            <p:ph idx="1"/>
          </p:nvPr>
        </p:nvSpPr>
        <p:spPr>
          <a:xfrm>
            <a:off x="1154954" y="2603499"/>
            <a:ext cx="9986658" cy="3670691"/>
          </a:xfrm>
        </p:spPr>
        <p:txBody>
          <a:bodyPr>
            <a:normAutofit/>
          </a:bodyPr>
          <a:lstStyle/>
          <a:p>
            <a:r>
              <a:rPr lang="es-PE" dirty="0" smtClean="0"/>
              <a:t>La </a:t>
            </a:r>
            <a:r>
              <a:rPr lang="es-PE" dirty="0"/>
              <a:t>frambuesa es redonda, pequeña y </a:t>
            </a:r>
            <a:r>
              <a:rPr lang="es-PE" dirty="0" smtClean="0"/>
              <a:t>cónica</a:t>
            </a:r>
            <a:r>
              <a:rPr lang="es-PE" dirty="0"/>
              <a:t>.</a:t>
            </a:r>
            <a:r>
              <a:rPr lang="es-PE" dirty="0" smtClean="0"/>
              <a:t> </a:t>
            </a:r>
            <a:r>
              <a:rPr lang="es-PE" dirty="0"/>
              <a:t>La piel que la recubre es de textura aterciopelada. En frutos jóvenes luce entre roja, amarilla y verde, pero al alcanzar la madurez, </a:t>
            </a:r>
            <a:r>
              <a:rPr lang="es-PE" dirty="0" smtClean="0"/>
              <a:t>es rojo </a:t>
            </a:r>
            <a:r>
              <a:rPr lang="es-PE" dirty="0"/>
              <a:t>intenso.</a:t>
            </a:r>
          </a:p>
          <a:p>
            <a:r>
              <a:rPr lang="es-PE" dirty="0" smtClean="0"/>
              <a:t>Su </a:t>
            </a:r>
            <a:r>
              <a:rPr lang="es-PE" dirty="0"/>
              <a:t>pulpa es aromática, de un sabor </a:t>
            </a:r>
            <a:r>
              <a:rPr lang="es-PE" dirty="0" smtClean="0"/>
              <a:t>agridulce. Contiene </a:t>
            </a:r>
            <a:r>
              <a:rPr lang="es-PE" dirty="0"/>
              <a:t>diminutas semillas que son casi imperceptibles al degustarse</a:t>
            </a:r>
            <a:r>
              <a:rPr lang="es-PE" dirty="0" smtClean="0"/>
              <a:t>.</a:t>
            </a:r>
          </a:p>
          <a:p>
            <a:r>
              <a:rPr lang="es-PE" dirty="0"/>
              <a:t>Apariencia: </a:t>
            </a:r>
            <a:r>
              <a:rPr lang="es-PE" dirty="0" smtClean="0"/>
              <a:t>Frutos frescos enteros.</a:t>
            </a:r>
            <a:endParaRPr lang="es-PE" dirty="0"/>
          </a:p>
          <a:p>
            <a:r>
              <a:rPr lang="es-PE" dirty="0" err="1" smtClean="0"/>
              <a:t>Brix</a:t>
            </a:r>
            <a:r>
              <a:rPr lang="es-PE" dirty="0" smtClean="0"/>
              <a:t>: 10 +/-2.5</a:t>
            </a:r>
          </a:p>
          <a:p>
            <a:r>
              <a:rPr lang="es-PE" dirty="0" smtClean="0"/>
              <a:t>PH:   3  +/- 0.3</a:t>
            </a:r>
          </a:p>
          <a:p>
            <a:r>
              <a:rPr lang="es-PE" dirty="0" smtClean="0"/>
              <a:t>Calibre: Mayor a 17 mm , puede tener tolerancia &lt; 20% menor a 17 mm</a:t>
            </a:r>
          </a:p>
          <a:p>
            <a:r>
              <a:rPr lang="es-PE" dirty="0" smtClean="0"/>
              <a:t>Tolerancia: frutos rotos &lt; 4%</a:t>
            </a:r>
            <a:endParaRPr lang="es-PE" dirty="0"/>
          </a:p>
        </p:txBody>
      </p:sp>
      <p:sp>
        <p:nvSpPr>
          <p:cNvPr id="4" name="Marcador de pie de página 3"/>
          <p:cNvSpPr>
            <a:spLocks noGrp="1"/>
          </p:cNvSpPr>
          <p:nvPr>
            <p:ph type="ftr" sz="quarter" idx="11"/>
          </p:nvPr>
        </p:nvSpPr>
        <p:spPr/>
        <p:txBody>
          <a:bodyPr/>
          <a:lstStyle/>
          <a:p>
            <a:r>
              <a:rPr lang="en-US" smtClean="0"/>
              <a:t>VERDEFLOR S.A.C.</a:t>
            </a:r>
            <a:endParaRPr lang="en-US" dirty="0"/>
          </a:p>
        </p:txBody>
      </p:sp>
    </p:spTree>
    <p:extLst>
      <p:ext uri="{BB962C8B-B14F-4D97-AF65-F5344CB8AC3E}">
        <p14:creationId xmlns:p14="http://schemas.microsoft.com/office/powerpoint/2010/main" val="387312081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pPr algn="ctr"/>
            <a:r>
              <a:rPr lang="es-PE" b="1" dirty="0" smtClean="0"/>
              <a:t>ESPECIFICACIONES TÉCNICAS</a:t>
            </a:r>
            <a:endParaRPr lang="es-PE" b="1" dirty="0"/>
          </a:p>
        </p:txBody>
      </p:sp>
      <p:sp>
        <p:nvSpPr>
          <p:cNvPr id="3" name="Marcador de contenido 2"/>
          <p:cNvSpPr>
            <a:spLocks noGrp="1"/>
          </p:cNvSpPr>
          <p:nvPr>
            <p:ph idx="1"/>
          </p:nvPr>
        </p:nvSpPr>
        <p:spPr/>
        <p:txBody>
          <a:bodyPr/>
          <a:lstStyle/>
          <a:p>
            <a:r>
              <a:rPr lang="es-PE" dirty="0" smtClean="0"/>
              <a:t>EMBALAJE: A solicitud del cliente.</a:t>
            </a:r>
          </a:p>
          <a:p>
            <a:pPr marL="0" indent="0">
              <a:buNone/>
            </a:pPr>
            <a:r>
              <a:rPr lang="es-PE" dirty="0"/>
              <a:t> </a:t>
            </a:r>
            <a:r>
              <a:rPr lang="es-PE" dirty="0" smtClean="0"/>
              <a:t>    Ejemplos:</a:t>
            </a:r>
          </a:p>
          <a:p>
            <a:pPr marL="0" indent="0">
              <a:buNone/>
            </a:pPr>
            <a:r>
              <a:rPr lang="es-PE" dirty="0" smtClean="0"/>
              <a:t>     </a:t>
            </a:r>
            <a:endParaRPr lang="es-PE" dirty="0"/>
          </a:p>
          <a:p>
            <a:pPr marL="0" indent="0">
              <a:buNone/>
            </a:pPr>
            <a:endParaRPr lang="es-PE" dirty="0" smtClean="0"/>
          </a:p>
          <a:p>
            <a:pPr marL="0" indent="0">
              <a:buNone/>
            </a:pPr>
            <a:endParaRPr lang="es-PE" dirty="0"/>
          </a:p>
          <a:p>
            <a:pPr marL="0" indent="0">
              <a:buNone/>
            </a:pPr>
            <a:endParaRPr lang="es-PE" dirty="0" smtClean="0"/>
          </a:p>
          <a:p>
            <a:pPr marL="0" indent="0">
              <a:buNone/>
            </a:pPr>
            <a:endParaRPr lang="es-PE" dirty="0"/>
          </a:p>
          <a:p>
            <a:pPr marL="0" indent="0">
              <a:buNone/>
            </a:pPr>
            <a:r>
              <a:rPr lang="es-PE" dirty="0" smtClean="0"/>
              <a:t>     </a:t>
            </a:r>
            <a:r>
              <a:rPr lang="es-PE" dirty="0" err="1" smtClean="0">
                <a:solidFill>
                  <a:schemeClr val="tx1"/>
                </a:solidFill>
              </a:rPr>
              <a:t>Clamshes</a:t>
            </a:r>
            <a:r>
              <a:rPr lang="es-PE" dirty="0" smtClean="0">
                <a:solidFill>
                  <a:schemeClr val="tx1"/>
                </a:solidFill>
              </a:rPr>
              <a:t> de </a:t>
            </a:r>
            <a:r>
              <a:rPr lang="es-PE" dirty="0" smtClean="0">
                <a:solidFill>
                  <a:schemeClr val="tx1"/>
                </a:solidFill>
              </a:rPr>
              <a:t>120 g</a:t>
            </a:r>
            <a:endParaRPr lang="es-PE" dirty="0" smtClean="0">
              <a:solidFill>
                <a:schemeClr val="tx1"/>
              </a:solidFill>
            </a:endParaRPr>
          </a:p>
          <a:p>
            <a:pPr marL="0" indent="0">
              <a:buNone/>
            </a:pPr>
            <a:endParaRPr lang="es-PE" dirty="0"/>
          </a:p>
        </p:txBody>
      </p:sp>
      <p:sp>
        <p:nvSpPr>
          <p:cNvPr id="4" name="Marcador de pie de página 3"/>
          <p:cNvSpPr>
            <a:spLocks noGrp="1"/>
          </p:cNvSpPr>
          <p:nvPr>
            <p:ph type="ftr" sz="quarter" idx="11"/>
          </p:nvPr>
        </p:nvSpPr>
        <p:spPr/>
        <p:txBody>
          <a:bodyPr/>
          <a:lstStyle/>
          <a:p>
            <a:r>
              <a:rPr lang="en-US" smtClean="0"/>
              <a:t>VERDEFLOR S.A.C.</a:t>
            </a:r>
            <a:endParaRPr lang="en-US" dirty="0"/>
          </a:p>
        </p:txBody>
      </p:sp>
      <p:graphicFrame>
        <p:nvGraphicFramePr>
          <p:cNvPr id="5" name="Tabla 4"/>
          <p:cNvGraphicFramePr>
            <a:graphicFrameLocks noGrp="1"/>
          </p:cNvGraphicFramePr>
          <p:nvPr>
            <p:extLst>
              <p:ext uri="{D42A27DB-BD31-4B8C-83A1-F6EECF244321}">
                <p14:modId xmlns:p14="http://schemas.microsoft.com/office/powerpoint/2010/main" val="4250605176"/>
              </p:ext>
            </p:extLst>
          </p:nvPr>
        </p:nvGraphicFramePr>
        <p:xfrm>
          <a:off x="3016739" y="3066756"/>
          <a:ext cx="8128000" cy="2182706"/>
        </p:xfrm>
        <a:graphic>
          <a:graphicData uri="http://schemas.openxmlformats.org/drawingml/2006/table">
            <a:tbl>
              <a:tblPr firstRow="1" bandRow="1">
                <a:tableStyleId>{5C22544A-7EE6-4342-B048-85BDC9FD1C3A}</a:tableStyleId>
              </a:tblPr>
              <a:tblGrid>
                <a:gridCol w="4064000"/>
                <a:gridCol w="4064000"/>
              </a:tblGrid>
              <a:tr h="628226">
                <a:tc gridSpan="2">
                  <a:txBody>
                    <a:bodyPr/>
                    <a:lstStyle/>
                    <a:p>
                      <a:endParaRPr lang="es-PE" dirty="0"/>
                    </a:p>
                  </a:txBody>
                  <a:tcPr/>
                </a:tc>
                <a:tc hMerge="1">
                  <a:txBody>
                    <a:bodyPr/>
                    <a:lstStyle/>
                    <a:p>
                      <a:endParaRPr lang="es-PE" dirty="0"/>
                    </a:p>
                  </a:txBody>
                  <a:tcPr/>
                </a:tc>
              </a:tr>
              <a:tr h="370840">
                <a:tc>
                  <a:txBody>
                    <a:bodyPr/>
                    <a:lstStyle/>
                    <a:p>
                      <a:r>
                        <a:rPr lang="es-PE" dirty="0" smtClean="0"/>
                        <a:t>Tipo de</a:t>
                      </a:r>
                      <a:r>
                        <a:rPr lang="es-PE" baseline="0" dirty="0" smtClean="0"/>
                        <a:t> paquete interior</a:t>
                      </a:r>
                      <a:endParaRPr lang="es-PE" dirty="0"/>
                    </a:p>
                  </a:txBody>
                  <a:tcPr/>
                </a:tc>
                <a:tc>
                  <a:txBody>
                    <a:bodyPr/>
                    <a:lstStyle/>
                    <a:p>
                      <a:r>
                        <a:rPr lang="es-PE" dirty="0" smtClean="0"/>
                        <a:t>Bolsa</a:t>
                      </a:r>
                    </a:p>
                    <a:p>
                      <a:r>
                        <a:rPr lang="es-PE" dirty="0" smtClean="0"/>
                        <a:t>Peso neto de una bolsa 1 kg</a:t>
                      </a:r>
                      <a:endParaRPr lang="es-PE" dirty="0"/>
                    </a:p>
                  </a:txBody>
                  <a:tcPr/>
                </a:tc>
              </a:tr>
              <a:tr h="370840">
                <a:tc>
                  <a:txBody>
                    <a:bodyPr/>
                    <a:lstStyle/>
                    <a:p>
                      <a:r>
                        <a:rPr lang="es-PE" dirty="0" smtClean="0"/>
                        <a:t>Tipo de paquete exterior</a:t>
                      </a:r>
                      <a:endParaRPr lang="es-PE" dirty="0"/>
                    </a:p>
                  </a:txBody>
                  <a:tcPr/>
                </a:tc>
                <a:tc>
                  <a:txBody>
                    <a:bodyPr/>
                    <a:lstStyle/>
                    <a:p>
                      <a:r>
                        <a:rPr lang="es-PE" dirty="0" smtClean="0"/>
                        <a:t>Caja</a:t>
                      </a:r>
                    </a:p>
                    <a:p>
                      <a:r>
                        <a:rPr lang="es-PE" dirty="0" smtClean="0"/>
                        <a:t>Peso neto de una caja de cartón 5 kg</a:t>
                      </a:r>
                      <a:endParaRPr lang="es-PE" dirty="0"/>
                    </a:p>
                  </a:txBody>
                  <a:tcPr/>
                </a:tc>
              </a:tr>
            </a:tbl>
          </a:graphicData>
        </a:graphic>
      </p:graphicFrame>
    </p:spTree>
    <p:extLst>
      <p:ext uri="{BB962C8B-B14F-4D97-AF65-F5344CB8AC3E}">
        <p14:creationId xmlns:p14="http://schemas.microsoft.com/office/powerpoint/2010/main" val="424938634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pPr algn="ctr"/>
            <a:r>
              <a:rPr lang="es-PE" b="1" dirty="0" smtClean="0"/>
              <a:t>PROCESO DE  </a:t>
            </a:r>
            <a:r>
              <a:rPr lang="es-PE" b="1" dirty="0" smtClean="0"/>
              <a:t>EMPACADO </a:t>
            </a:r>
            <a:endParaRPr lang="es-PE" b="1" dirty="0"/>
          </a:p>
        </p:txBody>
      </p:sp>
      <p:sp>
        <p:nvSpPr>
          <p:cNvPr id="4" name="Marcador de pie de página 3"/>
          <p:cNvSpPr>
            <a:spLocks noGrp="1"/>
          </p:cNvSpPr>
          <p:nvPr>
            <p:ph type="ftr" sz="quarter" idx="11"/>
          </p:nvPr>
        </p:nvSpPr>
        <p:spPr/>
        <p:txBody>
          <a:bodyPr/>
          <a:lstStyle/>
          <a:p>
            <a:r>
              <a:rPr lang="en-US" sz="1400" dirty="0" smtClean="0"/>
              <a:t>VERDEFLOR S.A.C.</a:t>
            </a:r>
            <a:endParaRPr lang="en-US" sz="1400" dirty="0"/>
          </a:p>
        </p:txBody>
      </p:sp>
      <p:pic>
        <p:nvPicPr>
          <p:cNvPr id="5" name="Imagen 4"/>
          <p:cNvPicPr>
            <a:picLocks noChangeAspect="1"/>
          </p:cNvPicPr>
          <p:nvPr/>
        </p:nvPicPr>
        <p:blipFill rotWithShape="1">
          <a:blip r:embed="rId3"/>
          <a:srcRect b="44445"/>
          <a:stretch/>
        </p:blipFill>
        <p:spPr>
          <a:xfrm>
            <a:off x="1963793" y="2263289"/>
            <a:ext cx="7511019" cy="4537368"/>
          </a:xfrm>
          <a:prstGeom prst="rect">
            <a:avLst/>
          </a:prstGeom>
        </p:spPr>
      </p:pic>
      <p:grpSp>
        <p:nvGrpSpPr>
          <p:cNvPr id="6" name="Grupo 5"/>
          <p:cNvGrpSpPr/>
          <p:nvPr/>
        </p:nvGrpSpPr>
        <p:grpSpPr>
          <a:xfrm>
            <a:off x="2864599" y="2785402"/>
            <a:ext cx="6307536" cy="2530169"/>
            <a:chOff x="-7184" y="0"/>
            <a:chExt cx="5516989" cy="2423466"/>
          </a:xfrm>
        </p:grpSpPr>
        <p:sp>
          <p:nvSpPr>
            <p:cNvPr id="7" name="2 Cuadro de texto"/>
            <p:cNvSpPr txBox="1"/>
            <p:nvPr/>
          </p:nvSpPr>
          <p:spPr>
            <a:xfrm>
              <a:off x="3924300" y="0"/>
              <a:ext cx="1585505" cy="293076"/>
            </a:xfrm>
            <a:prstGeom prst="rect">
              <a:avLst/>
            </a:prstGeom>
            <a:solidFill>
              <a:schemeClr val="lt1"/>
            </a:solidFill>
            <a:ln w="6350">
              <a:solidFill>
                <a:prstClr val="black"/>
              </a:solidFill>
            </a:ln>
            <a:effectLst/>
          </p:spPr>
          <p:style>
            <a:lnRef idx="0">
              <a:schemeClr val="accent1"/>
            </a:lnRef>
            <a:fillRef idx="0">
              <a:schemeClr val="accent1"/>
            </a:fillRef>
            <a:effectRef idx="0">
              <a:schemeClr val="accent1"/>
            </a:effectRef>
            <a:fontRef idx="minor">
              <a:schemeClr val="dk1"/>
            </a:fontRef>
          </p:style>
          <p:txBody>
            <a:bodyPr rot="0" spcFirstLastPara="0" vert="horz" wrap="none" lIns="91440" tIns="45720" rIns="91440" bIns="45720" numCol="1" spcCol="0" rtlCol="0" fromWordArt="0" anchor="t" anchorCtr="0" forceAA="0" compatLnSpc="1">
              <a:prstTxWarp prst="textNoShape">
                <a:avLst/>
              </a:prstTxWarp>
              <a:noAutofit/>
            </a:bodyPr>
            <a:lstStyle/>
            <a:p>
              <a:pPr>
                <a:lnSpc>
                  <a:spcPct val="107000"/>
                </a:lnSpc>
                <a:spcAft>
                  <a:spcPts val="800"/>
                </a:spcAft>
              </a:pPr>
              <a:r>
                <a:rPr lang="es-PE" sz="1100" dirty="0" err="1">
                  <a:effectLst/>
                  <a:ea typeface="Calibri" panose="020F0502020204030204" pitchFamily="34" charset="0"/>
                  <a:cs typeface="Times New Roman" panose="02020603050405020304" pitchFamily="18" charset="0"/>
                </a:rPr>
                <a:t>T°</a:t>
              </a:r>
              <a:r>
                <a:rPr lang="es-PE" sz="1100" dirty="0">
                  <a:effectLst/>
                  <a:ea typeface="Calibri" panose="020F0502020204030204" pitchFamily="34" charset="0"/>
                  <a:cs typeface="Times New Roman" panose="02020603050405020304" pitchFamily="18" charset="0"/>
                </a:rPr>
                <a:t> de </a:t>
              </a:r>
              <a:r>
                <a:rPr lang="es-PE" sz="1100" dirty="0" err="1">
                  <a:effectLst/>
                  <a:ea typeface="Calibri" panose="020F0502020204030204" pitchFamily="34" charset="0"/>
                  <a:cs typeface="Times New Roman" panose="02020603050405020304" pitchFamily="18" charset="0"/>
                </a:rPr>
                <a:t>m.p</a:t>
              </a:r>
              <a:r>
                <a:rPr lang="es-PE" sz="1100" dirty="0">
                  <a:effectLst/>
                  <a:ea typeface="Calibri" panose="020F0502020204030204" pitchFamily="34" charset="0"/>
                  <a:cs typeface="Times New Roman" panose="02020603050405020304" pitchFamily="18" charset="0"/>
                </a:rPr>
                <a:t>. de </a:t>
              </a:r>
              <a:r>
                <a:rPr lang="es-PE" sz="1100" dirty="0" smtClean="0">
                  <a:effectLst/>
                  <a:ea typeface="Calibri" panose="020F0502020204030204" pitchFamily="34" charset="0"/>
                  <a:cs typeface="Times New Roman" panose="02020603050405020304" pitchFamily="18" charset="0"/>
                </a:rPr>
                <a:t>3 </a:t>
              </a:r>
              <a:r>
                <a:rPr lang="es-PE" sz="1100" dirty="0">
                  <a:effectLst/>
                  <a:ea typeface="Calibri" panose="020F0502020204030204" pitchFamily="34" charset="0"/>
                  <a:cs typeface="Times New Roman" panose="02020603050405020304" pitchFamily="18" charset="0"/>
                </a:rPr>
                <a:t>a </a:t>
              </a:r>
              <a:r>
                <a:rPr lang="es-PE" sz="1100" dirty="0">
                  <a:ea typeface="Calibri" panose="020F0502020204030204" pitchFamily="34" charset="0"/>
                  <a:cs typeface="Times New Roman" panose="02020603050405020304" pitchFamily="18" charset="0"/>
                </a:rPr>
                <a:t>4</a:t>
              </a:r>
              <a:r>
                <a:rPr lang="es-PE" sz="1100" dirty="0" smtClean="0">
                  <a:effectLst/>
                  <a:ea typeface="Calibri" panose="020F0502020204030204" pitchFamily="34" charset="0"/>
                  <a:cs typeface="Times New Roman" panose="02020603050405020304" pitchFamily="18" charset="0"/>
                </a:rPr>
                <a:t>°C</a:t>
              </a:r>
              <a:endParaRPr lang="es-PE" sz="1100" dirty="0">
                <a:effectLst/>
                <a:ea typeface="Calibri" panose="020F0502020204030204" pitchFamily="34" charset="0"/>
                <a:cs typeface="Times New Roman" panose="02020603050405020304" pitchFamily="18" charset="0"/>
              </a:endParaRPr>
            </a:p>
          </p:txBody>
        </p:sp>
        <p:cxnSp>
          <p:nvCxnSpPr>
            <p:cNvPr id="8" name="3 Conector recto de flecha"/>
            <p:cNvCxnSpPr/>
            <p:nvPr/>
          </p:nvCxnSpPr>
          <p:spPr>
            <a:xfrm>
              <a:off x="3514725" y="161925"/>
              <a:ext cx="409575" cy="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9" name="4 Cuadro de texto"/>
            <p:cNvSpPr txBox="1"/>
            <p:nvPr/>
          </p:nvSpPr>
          <p:spPr>
            <a:xfrm>
              <a:off x="3924300" y="1190625"/>
              <a:ext cx="1386723" cy="342900"/>
            </a:xfrm>
            <a:prstGeom prst="rect">
              <a:avLst/>
            </a:prstGeom>
            <a:solidFill>
              <a:schemeClr val="lt1"/>
            </a:solidFill>
            <a:ln w="6350">
              <a:solidFill>
                <a:prstClr val="black"/>
              </a:solidFill>
            </a:ln>
            <a:effectLst/>
          </p:spPr>
          <p:style>
            <a:lnRef idx="0">
              <a:schemeClr val="accent1"/>
            </a:lnRef>
            <a:fillRef idx="0">
              <a:schemeClr val="accent1"/>
            </a:fillRef>
            <a:effectRef idx="0">
              <a:schemeClr val="accent1"/>
            </a:effectRef>
            <a:fontRef idx="minor">
              <a:schemeClr val="dk1"/>
            </a:fontRef>
          </p:style>
          <p:txBody>
            <a:bodyPr rot="0" spcFirstLastPara="0" vert="horz" wrap="none" lIns="91440" tIns="45720" rIns="91440" bIns="45720" numCol="1" spcCol="0" rtlCol="0" fromWordArt="0" anchor="t" anchorCtr="0" forceAA="0" compatLnSpc="1">
              <a:prstTxWarp prst="textNoShape">
                <a:avLst/>
              </a:prstTxWarp>
              <a:noAutofit/>
            </a:bodyPr>
            <a:lstStyle/>
            <a:p>
              <a:pPr>
                <a:lnSpc>
                  <a:spcPct val="107000"/>
                </a:lnSpc>
                <a:spcAft>
                  <a:spcPts val="800"/>
                </a:spcAft>
              </a:pPr>
              <a:r>
                <a:rPr lang="es-PE" sz="1100" dirty="0" err="1">
                  <a:effectLst/>
                  <a:ea typeface="Calibri" panose="020F0502020204030204" pitchFamily="34" charset="0"/>
                  <a:cs typeface="Times New Roman" panose="02020603050405020304" pitchFamily="18" charset="0"/>
                </a:rPr>
                <a:t>T°</a:t>
              </a:r>
              <a:r>
                <a:rPr lang="es-PE" sz="1100" dirty="0">
                  <a:effectLst/>
                  <a:ea typeface="Calibri" panose="020F0502020204030204" pitchFamily="34" charset="0"/>
                  <a:cs typeface="Times New Roman" panose="02020603050405020304" pitchFamily="18" charset="0"/>
                </a:rPr>
                <a:t> de </a:t>
              </a:r>
              <a:r>
                <a:rPr lang="es-PE" sz="1100" dirty="0" err="1">
                  <a:effectLst/>
                  <a:ea typeface="Calibri" panose="020F0502020204030204" pitchFamily="34" charset="0"/>
                  <a:cs typeface="Times New Roman" panose="02020603050405020304" pitchFamily="18" charset="0"/>
                </a:rPr>
                <a:t>m.p</a:t>
              </a:r>
              <a:r>
                <a:rPr lang="es-PE" sz="1100" dirty="0">
                  <a:effectLst/>
                  <a:ea typeface="Calibri" panose="020F0502020204030204" pitchFamily="34" charset="0"/>
                  <a:cs typeface="Times New Roman" panose="02020603050405020304" pitchFamily="18" charset="0"/>
                </a:rPr>
                <a:t>. </a:t>
              </a:r>
              <a:r>
                <a:rPr lang="es-PE" sz="1100" dirty="0" smtClean="0">
                  <a:effectLst/>
                  <a:ea typeface="Calibri" panose="020F0502020204030204" pitchFamily="34" charset="0"/>
                  <a:cs typeface="Times New Roman" panose="02020603050405020304" pitchFamily="18" charset="0"/>
                </a:rPr>
                <a:t>3 </a:t>
              </a:r>
              <a:r>
                <a:rPr lang="es-PE" sz="1100" dirty="0">
                  <a:effectLst/>
                  <a:ea typeface="Calibri" panose="020F0502020204030204" pitchFamily="34" charset="0"/>
                  <a:cs typeface="Times New Roman" panose="02020603050405020304" pitchFamily="18" charset="0"/>
                </a:rPr>
                <a:t>a </a:t>
              </a:r>
              <a:r>
                <a:rPr lang="es-PE" sz="1100" dirty="0" smtClean="0">
                  <a:effectLst/>
                  <a:ea typeface="Calibri" panose="020F0502020204030204" pitchFamily="34" charset="0"/>
                  <a:cs typeface="Times New Roman" panose="02020603050405020304" pitchFamily="18" charset="0"/>
                </a:rPr>
                <a:t>4°C</a:t>
              </a:r>
              <a:endParaRPr lang="es-PE" sz="1100" dirty="0">
                <a:effectLst/>
                <a:ea typeface="Calibri" panose="020F0502020204030204" pitchFamily="34" charset="0"/>
                <a:cs typeface="Times New Roman" panose="02020603050405020304" pitchFamily="18" charset="0"/>
              </a:endParaRPr>
            </a:p>
          </p:txBody>
        </p:sp>
        <p:cxnSp>
          <p:nvCxnSpPr>
            <p:cNvPr id="10" name="5 Conector recto de flecha"/>
            <p:cNvCxnSpPr/>
            <p:nvPr/>
          </p:nvCxnSpPr>
          <p:spPr>
            <a:xfrm>
              <a:off x="3514725" y="1352550"/>
              <a:ext cx="409575" cy="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5" name="10 Cuadro de texto"/>
            <p:cNvSpPr txBox="1"/>
            <p:nvPr/>
          </p:nvSpPr>
          <p:spPr>
            <a:xfrm>
              <a:off x="-7184" y="2137716"/>
              <a:ext cx="931593" cy="285750"/>
            </a:xfrm>
            <a:prstGeom prst="rect">
              <a:avLst/>
            </a:prstGeom>
            <a:solidFill>
              <a:schemeClr val="lt1"/>
            </a:solidFill>
            <a:ln w="6350">
              <a:solidFill>
                <a:prstClr val="black"/>
              </a:solidFill>
            </a:ln>
            <a:effectLst/>
          </p:spPr>
          <p:style>
            <a:lnRef idx="0">
              <a:schemeClr val="accent1"/>
            </a:lnRef>
            <a:fillRef idx="0">
              <a:schemeClr val="accent1"/>
            </a:fillRef>
            <a:effectRef idx="0">
              <a:schemeClr val="accent1"/>
            </a:effectRef>
            <a:fontRef idx="minor">
              <a:schemeClr val="dk1"/>
            </a:fontRef>
          </p:style>
          <p:txBody>
            <a:bodyPr rot="0" spcFirstLastPara="0" vert="horz" wrap="none" lIns="91440" tIns="45720" rIns="91440" bIns="45720" numCol="1" spcCol="0" rtlCol="0" fromWordArt="0" anchor="t" anchorCtr="0" forceAA="0" compatLnSpc="1">
              <a:prstTxWarp prst="textNoShape">
                <a:avLst/>
              </a:prstTxWarp>
              <a:noAutofit/>
            </a:bodyPr>
            <a:lstStyle/>
            <a:p>
              <a:pPr>
                <a:lnSpc>
                  <a:spcPct val="107000"/>
                </a:lnSpc>
                <a:spcAft>
                  <a:spcPts val="800"/>
                </a:spcAft>
              </a:pPr>
              <a:r>
                <a:rPr lang="es-PE" sz="1100" dirty="0" err="1">
                  <a:effectLst/>
                  <a:ea typeface="Calibri" panose="020F0502020204030204" pitchFamily="34" charset="0"/>
                  <a:cs typeface="Times New Roman" panose="02020603050405020304" pitchFamily="18" charset="0"/>
                </a:rPr>
                <a:t>Clamshells</a:t>
              </a:r>
              <a:endParaRPr lang="es-PE" sz="1100" dirty="0">
                <a:effectLst/>
                <a:ea typeface="Calibri" panose="020F0502020204030204" pitchFamily="34" charset="0"/>
                <a:cs typeface="Times New Roman" panose="02020603050405020304" pitchFamily="18" charset="0"/>
              </a:endParaRPr>
            </a:p>
          </p:txBody>
        </p:sp>
        <p:cxnSp>
          <p:nvCxnSpPr>
            <p:cNvPr id="16" name="11 Conector recto de flecha"/>
            <p:cNvCxnSpPr/>
            <p:nvPr/>
          </p:nvCxnSpPr>
          <p:spPr>
            <a:xfrm>
              <a:off x="924409" y="2256191"/>
              <a:ext cx="1447800" cy="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1" name="17 Cuadro de texto"/>
            <p:cNvSpPr txBox="1"/>
            <p:nvPr/>
          </p:nvSpPr>
          <p:spPr>
            <a:xfrm>
              <a:off x="3958507" y="2050051"/>
              <a:ext cx="1031875" cy="314326"/>
            </a:xfrm>
            <a:prstGeom prst="rect">
              <a:avLst/>
            </a:prstGeom>
            <a:solidFill>
              <a:schemeClr val="lt1"/>
            </a:solidFill>
            <a:ln w="6350">
              <a:solidFill>
                <a:prstClr val="black"/>
              </a:solidFill>
            </a:ln>
            <a:effectLst/>
          </p:spPr>
          <p:style>
            <a:lnRef idx="0">
              <a:schemeClr val="accent1"/>
            </a:lnRef>
            <a:fillRef idx="0">
              <a:schemeClr val="accent1"/>
            </a:fillRef>
            <a:effectRef idx="0">
              <a:schemeClr val="accent1"/>
            </a:effectRef>
            <a:fontRef idx="minor">
              <a:schemeClr val="dk1"/>
            </a:fontRef>
          </p:style>
          <p:txBody>
            <a:bodyPr rot="0" spcFirstLastPara="0" vert="horz" wrap="none" lIns="91440" tIns="45720" rIns="91440" bIns="45720" numCol="1" spcCol="0" rtlCol="0" fromWordArt="0" anchor="t" anchorCtr="0" forceAA="0" compatLnSpc="1">
              <a:prstTxWarp prst="textNoShape">
                <a:avLst/>
              </a:prstTxWarp>
              <a:noAutofit/>
            </a:bodyPr>
            <a:lstStyle/>
            <a:p>
              <a:pPr>
                <a:lnSpc>
                  <a:spcPct val="107000"/>
                </a:lnSpc>
                <a:spcAft>
                  <a:spcPts val="800"/>
                </a:spcAft>
              </a:pPr>
              <a:r>
                <a:rPr lang="es-PE" sz="1100">
                  <a:effectLst/>
                  <a:ea typeface="Calibri" panose="020F0502020204030204" pitchFamily="34" charset="0"/>
                  <a:cs typeface="Times New Roman" panose="02020603050405020304" pitchFamily="18" charset="0"/>
                </a:rPr>
                <a:t>Descarte</a:t>
              </a:r>
            </a:p>
          </p:txBody>
        </p:sp>
        <p:cxnSp>
          <p:nvCxnSpPr>
            <p:cNvPr id="22" name="18 Conector recto de flecha"/>
            <p:cNvCxnSpPr/>
            <p:nvPr/>
          </p:nvCxnSpPr>
          <p:spPr>
            <a:xfrm>
              <a:off x="2852737" y="2256191"/>
              <a:ext cx="1071562" cy="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grpSp>
      <p:pic>
        <p:nvPicPr>
          <p:cNvPr id="2050" name="Picture 2" descr="Frambues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729147" y="5735369"/>
            <a:ext cx="1065288" cy="1065288"/>
          </a:xfrm>
          <a:prstGeom prst="rect">
            <a:avLst/>
          </a:prstGeom>
          <a:noFill/>
          <a:extLst>
            <a:ext uri="{909E8E84-426E-40DD-AFC4-6F175D3DCCD1}">
              <a14:hiddenFill xmlns:a14="http://schemas.microsoft.com/office/drawing/2010/main">
                <a:solidFill>
                  <a:srgbClr val="FFFFFF"/>
                </a:solidFill>
              </a14:hiddenFill>
            </a:ext>
          </a:extLst>
        </p:spPr>
      </p:pic>
      <p:sp>
        <p:nvSpPr>
          <p:cNvPr id="3" name="Rectángulo 2"/>
          <p:cNvSpPr/>
          <p:nvPr/>
        </p:nvSpPr>
        <p:spPr>
          <a:xfrm>
            <a:off x="5836024" y="4814047"/>
            <a:ext cx="806823" cy="152009"/>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s-PE"/>
          </a:p>
        </p:txBody>
      </p:sp>
    </p:spTree>
    <p:extLst>
      <p:ext uri="{BB962C8B-B14F-4D97-AF65-F5344CB8AC3E}">
        <p14:creationId xmlns:p14="http://schemas.microsoft.com/office/powerpoint/2010/main" val="147944974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pPr algn="ctr"/>
            <a:r>
              <a:rPr lang="es-PE" b="1" dirty="0" smtClean="0"/>
              <a:t>PROCESO </a:t>
            </a:r>
            <a:r>
              <a:rPr lang="es-PE" b="1" dirty="0" smtClean="0"/>
              <a:t>DE EMPACADO</a:t>
            </a:r>
            <a:endParaRPr lang="es-PE" b="1" dirty="0"/>
          </a:p>
        </p:txBody>
      </p:sp>
      <p:sp>
        <p:nvSpPr>
          <p:cNvPr id="4" name="Marcador de pie de página 3"/>
          <p:cNvSpPr>
            <a:spLocks noGrp="1"/>
          </p:cNvSpPr>
          <p:nvPr>
            <p:ph type="ftr" sz="quarter" idx="11"/>
          </p:nvPr>
        </p:nvSpPr>
        <p:spPr/>
        <p:txBody>
          <a:bodyPr/>
          <a:lstStyle/>
          <a:p>
            <a:r>
              <a:rPr lang="en-US" smtClean="0"/>
              <a:t>VERDEFLOR S.A.C.</a:t>
            </a:r>
            <a:endParaRPr lang="en-US" dirty="0"/>
          </a:p>
        </p:txBody>
      </p:sp>
      <p:graphicFrame>
        <p:nvGraphicFramePr>
          <p:cNvPr id="5" name="Diagrama 4"/>
          <p:cNvGraphicFramePr/>
          <p:nvPr>
            <p:extLst>
              <p:ext uri="{D42A27DB-BD31-4B8C-83A1-F6EECF244321}">
                <p14:modId xmlns:p14="http://schemas.microsoft.com/office/powerpoint/2010/main" val="1496963565"/>
              </p:ext>
            </p:extLst>
          </p:nvPr>
        </p:nvGraphicFramePr>
        <p:xfrm>
          <a:off x="4879070" y="2379990"/>
          <a:ext cx="3114013" cy="423479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1" name="6 Cuadro de texto"/>
          <p:cNvSpPr txBox="1"/>
          <p:nvPr/>
        </p:nvSpPr>
        <p:spPr>
          <a:xfrm>
            <a:off x="8130318" y="4243265"/>
            <a:ext cx="1022350" cy="285750"/>
          </a:xfrm>
          <a:prstGeom prst="rect">
            <a:avLst/>
          </a:prstGeom>
          <a:solidFill>
            <a:schemeClr val="lt1"/>
          </a:solidFill>
          <a:ln w="6350">
            <a:solidFill>
              <a:prstClr val="black"/>
            </a:solidFill>
          </a:ln>
          <a:effectLst/>
        </p:spPr>
        <p:style>
          <a:lnRef idx="0">
            <a:schemeClr val="accent1"/>
          </a:lnRef>
          <a:fillRef idx="0">
            <a:schemeClr val="accent1"/>
          </a:fillRef>
          <a:effectRef idx="0">
            <a:schemeClr val="accent1"/>
          </a:effectRef>
          <a:fontRef idx="minor">
            <a:schemeClr val="dk1"/>
          </a:fontRef>
        </p:style>
        <p:txBody>
          <a:bodyPr rot="0" spcFirstLastPara="0" vert="horz" wrap="none" lIns="91440" tIns="45720" rIns="91440" bIns="45720" numCol="1" spcCol="0" rtlCol="0" fromWordArt="0" anchor="t" anchorCtr="0" forceAA="0" compatLnSpc="1">
            <a:prstTxWarp prst="textNoShape">
              <a:avLst/>
            </a:prstTxWarp>
            <a:noAutofit/>
          </a:bodyPr>
          <a:lstStyle/>
          <a:p>
            <a:pPr>
              <a:lnSpc>
                <a:spcPct val="107000"/>
              </a:lnSpc>
              <a:spcAft>
                <a:spcPts val="800"/>
              </a:spcAft>
            </a:pPr>
            <a:r>
              <a:rPr lang="es-PE" sz="1100" dirty="0" err="1">
                <a:effectLst/>
                <a:ea typeface="Calibri" panose="020F0502020204030204" pitchFamily="34" charset="0"/>
                <a:cs typeface="Times New Roman" panose="02020603050405020304" pitchFamily="18" charset="0"/>
              </a:rPr>
              <a:t>T°</a:t>
            </a:r>
            <a:r>
              <a:rPr lang="es-PE" sz="1100" dirty="0">
                <a:effectLst/>
                <a:ea typeface="Calibri" panose="020F0502020204030204" pitchFamily="34" charset="0"/>
                <a:cs typeface="Times New Roman" panose="02020603050405020304" pitchFamily="18" charset="0"/>
              </a:rPr>
              <a:t>: </a:t>
            </a:r>
            <a:r>
              <a:rPr lang="es-PE" sz="1100" dirty="0" smtClean="0">
                <a:effectLst/>
                <a:ea typeface="Calibri" panose="020F0502020204030204" pitchFamily="34" charset="0"/>
                <a:cs typeface="Times New Roman" panose="02020603050405020304" pitchFamily="18" charset="0"/>
              </a:rPr>
              <a:t>0 </a:t>
            </a:r>
            <a:r>
              <a:rPr lang="es-PE" sz="1100" dirty="0">
                <a:effectLst/>
                <a:ea typeface="Calibri" panose="020F0502020204030204" pitchFamily="34" charset="0"/>
                <a:cs typeface="Times New Roman" panose="02020603050405020304" pitchFamily="18" charset="0"/>
              </a:rPr>
              <a:t>a </a:t>
            </a:r>
            <a:r>
              <a:rPr lang="es-PE" sz="1100" dirty="0" smtClean="0">
                <a:effectLst/>
                <a:ea typeface="Calibri" panose="020F0502020204030204" pitchFamily="34" charset="0"/>
                <a:cs typeface="Times New Roman" panose="02020603050405020304" pitchFamily="18" charset="0"/>
              </a:rPr>
              <a:t>0.5°C </a:t>
            </a:r>
            <a:endParaRPr lang="es-PE" sz="1100" dirty="0">
              <a:effectLst/>
              <a:ea typeface="Calibri" panose="020F0502020204030204" pitchFamily="34" charset="0"/>
              <a:cs typeface="Times New Roman" panose="02020603050405020304" pitchFamily="18" charset="0"/>
            </a:endParaRPr>
          </a:p>
        </p:txBody>
      </p:sp>
      <p:cxnSp>
        <p:nvCxnSpPr>
          <p:cNvPr id="12" name="7 Conector recto de flecha"/>
          <p:cNvCxnSpPr/>
          <p:nvPr/>
        </p:nvCxnSpPr>
        <p:spPr>
          <a:xfrm>
            <a:off x="7720743" y="4386140"/>
            <a:ext cx="409575" cy="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3" name="8 Cuadro de texto"/>
          <p:cNvSpPr txBox="1"/>
          <p:nvPr/>
        </p:nvSpPr>
        <p:spPr>
          <a:xfrm>
            <a:off x="8130318" y="5234182"/>
            <a:ext cx="1022350" cy="285750"/>
          </a:xfrm>
          <a:prstGeom prst="rect">
            <a:avLst/>
          </a:prstGeom>
          <a:solidFill>
            <a:schemeClr val="lt1"/>
          </a:solidFill>
          <a:ln w="6350">
            <a:solidFill>
              <a:prstClr val="black"/>
            </a:solidFill>
          </a:ln>
          <a:effectLst/>
        </p:spPr>
        <p:style>
          <a:lnRef idx="0">
            <a:schemeClr val="accent1"/>
          </a:lnRef>
          <a:fillRef idx="0">
            <a:schemeClr val="accent1"/>
          </a:fillRef>
          <a:effectRef idx="0">
            <a:schemeClr val="accent1"/>
          </a:effectRef>
          <a:fontRef idx="minor">
            <a:schemeClr val="dk1"/>
          </a:fontRef>
        </p:style>
        <p:txBody>
          <a:bodyPr rot="0" spcFirstLastPara="0" vert="horz" wrap="none" lIns="91440" tIns="45720" rIns="91440" bIns="45720" numCol="1" spcCol="0" rtlCol="0" fromWordArt="0" anchor="t" anchorCtr="0" forceAA="0" compatLnSpc="1">
            <a:prstTxWarp prst="textNoShape">
              <a:avLst/>
            </a:prstTxWarp>
            <a:noAutofit/>
          </a:bodyPr>
          <a:lstStyle/>
          <a:p>
            <a:pPr>
              <a:lnSpc>
                <a:spcPct val="107000"/>
              </a:lnSpc>
              <a:spcAft>
                <a:spcPts val="800"/>
              </a:spcAft>
            </a:pPr>
            <a:r>
              <a:rPr lang="es-PE" sz="1100" dirty="0" err="1">
                <a:effectLst/>
                <a:ea typeface="Calibri" panose="020F0502020204030204" pitchFamily="34" charset="0"/>
                <a:cs typeface="Times New Roman" panose="02020603050405020304" pitchFamily="18" charset="0"/>
              </a:rPr>
              <a:t>T°</a:t>
            </a:r>
            <a:r>
              <a:rPr lang="es-PE" sz="1100" dirty="0">
                <a:effectLst/>
                <a:ea typeface="Calibri" panose="020F0502020204030204" pitchFamily="34" charset="0"/>
                <a:cs typeface="Times New Roman" panose="02020603050405020304" pitchFamily="18" charset="0"/>
              </a:rPr>
              <a:t>: </a:t>
            </a:r>
            <a:r>
              <a:rPr lang="es-PE" sz="1100" dirty="0">
                <a:ea typeface="Calibri" panose="020F0502020204030204" pitchFamily="34" charset="0"/>
                <a:cs typeface="Times New Roman" panose="02020603050405020304" pitchFamily="18" charset="0"/>
              </a:rPr>
              <a:t>0</a:t>
            </a:r>
            <a:r>
              <a:rPr lang="es-PE" sz="1100" dirty="0" smtClean="0">
                <a:effectLst/>
                <a:ea typeface="Calibri" panose="020F0502020204030204" pitchFamily="34" charset="0"/>
                <a:cs typeface="Times New Roman" panose="02020603050405020304" pitchFamily="18" charset="0"/>
              </a:rPr>
              <a:t> </a:t>
            </a:r>
            <a:r>
              <a:rPr lang="es-PE" sz="1100" dirty="0">
                <a:effectLst/>
                <a:ea typeface="Calibri" panose="020F0502020204030204" pitchFamily="34" charset="0"/>
                <a:cs typeface="Times New Roman" panose="02020603050405020304" pitchFamily="18" charset="0"/>
              </a:rPr>
              <a:t>a </a:t>
            </a:r>
            <a:r>
              <a:rPr lang="es-PE" sz="1100" dirty="0" smtClean="0">
                <a:effectLst/>
                <a:ea typeface="Calibri" panose="020F0502020204030204" pitchFamily="34" charset="0"/>
                <a:cs typeface="Times New Roman" panose="02020603050405020304" pitchFamily="18" charset="0"/>
              </a:rPr>
              <a:t>0.5°C</a:t>
            </a:r>
            <a:endParaRPr lang="es-PE" sz="1100" dirty="0">
              <a:effectLst/>
              <a:ea typeface="Calibri" panose="020F0502020204030204" pitchFamily="34" charset="0"/>
              <a:cs typeface="Times New Roman" panose="02020603050405020304" pitchFamily="18" charset="0"/>
            </a:endParaRPr>
          </a:p>
        </p:txBody>
      </p:sp>
      <p:cxnSp>
        <p:nvCxnSpPr>
          <p:cNvPr id="14" name="9 Conector recto de flecha"/>
          <p:cNvCxnSpPr/>
          <p:nvPr/>
        </p:nvCxnSpPr>
        <p:spPr>
          <a:xfrm>
            <a:off x="7720742" y="5377057"/>
            <a:ext cx="409575" cy="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7" name="12 Cuadro de texto"/>
          <p:cNvSpPr txBox="1"/>
          <p:nvPr/>
        </p:nvSpPr>
        <p:spPr>
          <a:xfrm>
            <a:off x="2606844" y="3011487"/>
            <a:ext cx="1181735" cy="1104900"/>
          </a:xfrm>
          <a:prstGeom prst="rect">
            <a:avLst/>
          </a:prstGeom>
          <a:solidFill>
            <a:schemeClr val="lt1"/>
          </a:solidFill>
          <a:ln w="6350">
            <a:solidFill>
              <a:prstClr val="black"/>
            </a:solidFill>
          </a:ln>
          <a:effectLst/>
        </p:spPr>
        <p:style>
          <a:lnRef idx="0">
            <a:schemeClr val="accent1"/>
          </a:lnRef>
          <a:fillRef idx="0">
            <a:schemeClr val="accent1"/>
          </a:fillRef>
          <a:effectRef idx="0">
            <a:schemeClr val="accent1"/>
          </a:effectRef>
          <a:fontRef idx="minor">
            <a:schemeClr val="dk1"/>
          </a:fontRef>
        </p:style>
        <p:txBody>
          <a:bodyPr rot="0" spcFirstLastPara="0" vert="horz" wrap="none" lIns="91440" tIns="45720" rIns="91440" bIns="45720" numCol="1" spcCol="0" rtlCol="0" fromWordArt="0" anchor="t" anchorCtr="0" forceAA="0" compatLnSpc="1">
            <a:prstTxWarp prst="textNoShape">
              <a:avLst/>
            </a:prstTxWarp>
            <a:noAutofit/>
          </a:bodyPr>
          <a:lstStyle/>
          <a:p>
            <a:pPr>
              <a:lnSpc>
                <a:spcPct val="107000"/>
              </a:lnSpc>
              <a:spcAft>
                <a:spcPts val="0"/>
              </a:spcAft>
            </a:pPr>
            <a:r>
              <a:rPr lang="es-PE" sz="1100" dirty="0">
                <a:effectLst/>
                <a:ea typeface="Calibri" panose="020F0502020204030204" pitchFamily="34" charset="0"/>
                <a:cs typeface="Times New Roman" panose="02020603050405020304" pitchFamily="18" charset="0"/>
              </a:rPr>
              <a:t>Parihuelas</a:t>
            </a:r>
          </a:p>
          <a:p>
            <a:pPr>
              <a:lnSpc>
                <a:spcPct val="107000"/>
              </a:lnSpc>
              <a:spcAft>
                <a:spcPts val="0"/>
              </a:spcAft>
            </a:pPr>
            <a:r>
              <a:rPr lang="es-PE" sz="1100" dirty="0">
                <a:effectLst/>
                <a:ea typeface="Calibri" panose="020F0502020204030204" pitchFamily="34" charset="0"/>
                <a:cs typeface="Times New Roman" panose="02020603050405020304" pitchFamily="18" charset="0"/>
              </a:rPr>
              <a:t>Zunchos</a:t>
            </a:r>
          </a:p>
          <a:p>
            <a:pPr>
              <a:lnSpc>
                <a:spcPct val="107000"/>
              </a:lnSpc>
              <a:spcAft>
                <a:spcPts val="0"/>
              </a:spcAft>
            </a:pPr>
            <a:r>
              <a:rPr lang="es-PE" sz="1100" dirty="0">
                <a:effectLst/>
                <a:ea typeface="Calibri" panose="020F0502020204030204" pitchFamily="34" charset="0"/>
                <a:cs typeface="Times New Roman" panose="02020603050405020304" pitchFamily="18" charset="0"/>
              </a:rPr>
              <a:t>Grapas</a:t>
            </a:r>
          </a:p>
          <a:p>
            <a:pPr>
              <a:lnSpc>
                <a:spcPct val="107000"/>
              </a:lnSpc>
              <a:spcAft>
                <a:spcPts val="0"/>
              </a:spcAft>
            </a:pPr>
            <a:r>
              <a:rPr lang="es-PE" sz="1100" dirty="0">
                <a:effectLst/>
                <a:ea typeface="Calibri" panose="020F0502020204030204" pitchFamily="34" charset="0"/>
                <a:cs typeface="Times New Roman" panose="02020603050405020304" pitchFamily="18" charset="0"/>
              </a:rPr>
              <a:t>Esquineros</a:t>
            </a:r>
          </a:p>
          <a:p>
            <a:pPr>
              <a:lnSpc>
                <a:spcPct val="107000"/>
              </a:lnSpc>
              <a:spcAft>
                <a:spcPts val="0"/>
              </a:spcAft>
            </a:pPr>
            <a:r>
              <a:rPr lang="es-PE" sz="1100" dirty="0">
                <a:effectLst/>
                <a:ea typeface="Calibri" panose="020F0502020204030204" pitchFamily="34" charset="0"/>
                <a:cs typeface="Times New Roman" panose="02020603050405020304" pitchFamily="18" charset="0"/>
              </a:rPr>
              <a:t>Y cartones</a:t>
            </a:r>
          </a:p>
          <a:p>
            <a:pPr>
              <a:lnSpc>
                <a:spcPct val="107000"/>
              </a:lnSpc>
              <a:spcAft>
                <a:spcPts val="0"/>
              </a:spcAft>
            </a:pPr>
            <a:endParaRPr lang="es-PE" sz="1100" dirty="0">
              <a:effectLst/>
              <a:ea typeface="Calibri" panose="020F0502020204030204" pitchFamily="34" charset="0"/>
              <a:cs typeface="Times New Roman" panose="02020603050405020304" pitchFamily="18" charset="0"/>
            </a:endParaRPr>
          </a:p>
        </p:txBody>
      </p:sp>
      <p:cxnSp>
        <p:nvCxnSpPr>
          <p:cNvPr id="18" name="13 Conector recto de flecha"/>
          <p:cNvCxnSpPr/>
          <p:nvPr/>
        </p:nvCxnSpPr>
        <p:spPr>
          <a:xfrm>
            <a:off x="3787944" y="3563937"/>
            <a:ext cx="1447800" cy="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9" name="15 Conector angular"/>
          <p:cNvCxnSpPr/>
          <p:nvPr/>
        </p:nvCxnSpPr>
        <p:spPr>
          <a:xfrm>
            <a:off x="3816519" y="2668587"/>
            <a:ext cx="1419225" cy="409575"/>
          </a:xfrm>
          <a:prstGeom prst="bentConnector3">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0" name="16 Cuadro de texto"/>
          <p:cNvSpPr txBox="1"/>
          <p:nvPr/>
        </p:nvSpPr>
        <p:spPr>
          <a:xfrm>
            <a:off x="3092619" y="2525712"/>
            <a:ext cx="721360" cy="285750"/>
          </a:xfrm>
          <a:prstGeom prst="rect">
            <a:avLst/>
          </a:prstGeom>
          <a:solidFill>
            <a:schemeClr val="lt1"/>
          </a:solidFill>
          <a:ln w="6350">
            <a:solidFill>
              <a:prstClr val="black"/>
            </a:solidFill>
          </a:ln>
          <a:effectLst/>
        </p:spPr>
        <p:style>
          <a:lnRef idx="0">
            <a:schemeClr val="accent1"/>
          </a:lnRef>
          <a:fillRef idx="0">
            <a:schemeClr val="accent1"/>
          </a:fillRef>
          <a:effectRef idx="0">
            <a:schemeClr val="accent1"/>
          </a:effectRef>
          <a:fontRef idx="minor">
            <a:schemeClr val="dk1"/>
          </a:fontRef>
        </p:style>
        <p:txBody>
          <a:bodyPr rot="0" spcFirstLastPara="0" vert="horz" wrap="none" lIns="91440" tIns="45720" rIns="91440" bIns="45720" numCol="1" spcCol="0" rtlCol="0" fromWordArt="0" anchor="t" anchorCtr="0" forceAA="0" compatLnSpc="1">
            <a:prstTxWarp prst="textNoShape">
              <a:avLst/>
            </a:prstTxWarp>
            <a:noAutofit/>
          </a:bodyPr>
          <a:lstStyle/>
          <a:p>
            <a:pPr>
              <a:lnSpc>
                <a:spcPct val="107000"/>
              </a:lnSpc>
              <a:spcAft>
                <a:spcPts val="800"/>
              </a:spcAft>
            </a:pPr>
            <a:r>
              <a:rPr lang="es-PE" sz="1100">
                <a:effectLst/>
                <a:ea typeface="Calibri" panose="020F0502020204030204" pitchFamily="34" charset="0"/>
                <a:cs typeface="Times New Roman" panose="02020603050405020304" pitchFamily="18" charset="0"/>
              </a:rPr>
              <a:t>Etiquetas</a:t>
            </a:r>
          </a:p>
        </p:txBody>
      </p:sp>
      <p:pic>
        <p:nvPicPr>
          <p:cNvPr id="23" name="Picture 2" descr="Frambuesa"/>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0729147" y="5735369"/>
            <a:ext cx="1065288" cy="10652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8782864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154954" y="973668"/>
            <a:ext cx="9508564" cy="908920"/>
          </a:xfrm>
        </p:spPr>
        <p:txBody>
          <a:bodyPr/>
          <a:lstStyle/>
          <a:p>
            <a:r>
              <a:rPr lang="es-PE" b="1" dirty="0" smtClean="0"/>
              <a:t>FACTORES </a:t>
            </a:r>
            <a:r>
              <a:rPr lang="es-PE" b="1" dirty="0" smtClean="0"/>
              <a:t>QUE INFLUYEN EN LA CALIDAD </a:t>
            </a:r>
            <a:endParaRPr lang="es-PE" b="1" dirty="0"/>
          </a:p>
        </p:txBody>
      </p:sp>
      <p:sp>
        <p:nvSpPr>
          <p:cNvPr id="3" name="Marcador de contenido 2"/>
          <p:cNvSpPr>
            <a:spLocks noGrp="1"/>
          </p:cNvSpPr>
          <p:nvPr>
            <p:ph idx="1"/>
          </p:nvPr>
        </p:nvSpPr>
        <p:spPr/>
        <p:txBody>
          <a:bodyPr/>
          <a:lstStyle/>
          <a:p>
            <a:r>
              <a:rPr lang="es-PE" dirty="0" smtClean="0"/>
              <a:t>El fruto es delicado y se daña fácilmente.</a:t>
            </a:r>
          </a:p>
          <a:p>
            <a:r>
              <a:rPr lang="es-PE" dirty="0" smtClean="0"/>
              <a:t>Altas tazas de respiración y transpiración.</a:t>
            </a:r>
          </a:p>
          <a:p>
            <a:r>
              <a:rPr lang="es-PE" dirty="0" smtClean="0"/>
              <a:t>No es sometida a un proceso de desinfección antes de su consumo.</a:t>
            </a:r>
          </a:p>
          <a:p>
            <a:r>
              <a:rPr lang="es-PE" dirty="0" smtClean="0"/>
              <a:t>Decaimiento e infestación de insectos</a:t>
            </a:r>
          </a:p>
          <a:p>
            <a:r>
              <a:rPr lang="es-PE" dirty="0" smtClean="0"/>
              <a:t>Cambio de color</a:t>
            </a:r>
          </a:p>
          <a:p>
            <a:r>
              <a:rPr lang="es-PE" dirty="0" smtClean="0"/>
              <a:t>Daño por frío</a:t>
            </a:r>
          </a:p>
        </p:txBody>
      </p:sp>
      <p:sp>
        <p:nvSpPr>
          <p:cNvPr id="4" name="Marcador de pie de página 3"/>
          <p:cNvSpPr>
            <a:spLocks noGrp="1"/>
          </p:cNvSpPr>
          <p:nvPr>
            <p:ph type="ftr" sz="quarter" idx="11"/>
          </p:nvPr>
        </p:nvSpPr>
        <p:spPr/>
        <p:txBody>
          <a:bodyPr/>
          <a:lstStyle/>
          <a:p>
            <a:r>
              <a:rPr lang="en-US" smtClean="0"/>
              <a:t>VERDEFLOR S.A.C.</a:t>
            </a:r>
            <a:endParaRPr lang="en-US" dirty="0"/>
          </a:p>
        </p:txBody>
      </p:sp>
    </p:spTree>
    <p:extLst>
      <p:ext uri="{BB962C8B-B14F-4D97-AF65-F5344CB8AC3E}">
        <p14:creationId xmlns:p14="http://schemas.microsoft.com/office/powerpoint/2010/main" val="57069861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PE" b="1" dirty="0" smtClean="0"/>
              <a:t>FACTORES: RESPIRACIÓN</a:t>
            </a:r>
            <a:endParaRPr lang="es-PE" b="1" dirty="0"/>
          </a:p>
        </p:txBody>
      </p:sp>
      <p:sp>
        <p:nvSpPr>
          <p:cNvPr id="3" name="Marcador de contenido 2"/>
          <p:cNvSpPr>
            <a:spLocks noGrp="1"/>
          </p:cNvSpPr>
          <p:nvPr>
            <p:ph idx="1"/>
          </p:nvPr>
        </p:nvSpPr>
        <p:spPr>
          <a:xfrm>
            <a:off x="1154954" y="2603500"/>
            <a:ext cx="8825659" cy="3649382"/>
          </a:xfrm>
        </p:spPr>
        <p:txBody>
          <a:bodyPr>
            <a:normAutofit lnSpcReduction="10000"/>
          </a:bodyPr>
          <a:lstStyle/>
          <a:p>
            <a:r>
              <a:rPr lang="es-PE" dirty="0" smtClean="0"/>
              <a:t>Azúcar  + Oxígeno                  CO2 + Agua + Energía</a:t>
            </a:r>
          </a:p>
          <a:p>
            <a:r>
              <a:rPr lang="es-PE" dirty="0" smtClean="0"/>
              <a:t>Sigue respirando después de cosecha,  genera perdida de valor nutritivo, peso, sabor, textura.</a:t>
            </a:r>
          </a:p>
          <a:p>
            <a:pPr marL="0" indent="0">
              <a:buNone/>
            </a:pPr>
            <a:endParaRPr lang="es-PE" dirty="0" smtClean="0"/>
          </a:p>
          <a:p>
            <a:pPr marL="0" indent="0">
              <a:buNone/>
            </a:pPr>
            <a:endParaRPr lang="es-PE" dirty="0"/>
          </a:p>
          <a:p>
            <a:pPr marL="0" indent="0">
              <a:buNone/>
            </a:pPr>
            <a:endParaRPr lang="es-PE" dirty="0" smtClean="0"/>
          </a:p>
          <a:p>
            <a:pPr marL="0" indent="0">
              <a:buNone/>
            </a:pPr>
            <a:endParaRPr lang="es-PE" dirty="0"/>
          </a:p>
          <a:p>
            <a:pPr marL="0" indent="0">
              <a:buNone/>
            </a:pPr>
            <a:r>
              <a:rPr lang="es-PE" dirty="0" smtClean="0"/>
              <a:t>                                          El calor producido por día (BTU)</a:t>
            </a:r>
          </a:p>
          <a:p>
            <a:pPr marL="0" indent="0">
              <a:buNone/>
            </a:pPr>
            <a:r>
              <a:rPr lang="es-PE" dirty="0" smtClean="0"/>
              <a:t>Reducir la respiración: Enfriamiento puede ser por aire forzado, no usar hielo o agua.</a:t>
            </a:r>
            <a:endParaRPr lang="es-PE" dirty="0"/>
          </a:p>
        </p:txBody>
      </p:sp>
      <p:sp>
        <p:nvSpPr>
          <p:cNvPr id="4" name="Marcador de pie de página 3"/>
          <p:cNvSpPr>
            <a:spLocks noGrp="1"/>
          </p:cNvSpPr>
          <p:nvPr>
            <p:ph type="ftr" sz="quarter" idx="11"/>
          </p:nvPr>
        </p:nvSpPr>
        <p:spPr/>
        <p:txBody>
          <a:bodyPr/>
          <a:lstStyle/>
          <a:p>
            <a:r>
              <a:rPr lang="en-US" smtClean="0"/>
              <a:t>VERDEFLOR S.A.C.</a:t>
            </a:r>
            <a:endParaRPr lang="en-US" dirty="0"/>
          </a:p>
        </p:txBody>
      </p:sp>
      <p:cxnSp>
        <p:nvCxnSpPr>
          <p:cNvPr id="6" name="Conector recto de flecha 5"/>
          <p:cNvCxnSpPr/>
          <p:nvPr/>
        </p:nvCxnSpPr>
        <p:spPr>
          <a:xfrm>
            <a:off x="3685735" y="2841674"/>
            <a:ext cx="998807"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aphicFrame>
        <p:nvGraphicFramePr>
          <p:cNvPr id="7" name="Tabla 6"/>
          <p:cNvGraphicFramePr>
            <a:graphicFrameLocks noGrp="1"/>
          </p:cNvGraphicFramePr>
          <p:nvPr>
            <p:extLst>
              <p:ext uri="{D42A27DB-BD31-4B8C-83A1-F6EECF244321}">
                <p14:modId xmlns:p14="http://schemas.microsoft.com/office/powerpoint/2010/main" val="1354324808"/>
              </p:ext>
            </p:extLst>
          </p:nvPr>
        </p:nvGraphicFramePr>
        <p:xfrm>
          <a:off x="1638104" y="4039642"/>
          <a:ext cx="8127999" cy="1112520"/>
        </p:xfrm>
        <a:graphic>
          <a:graphicData uri="http://schemas.openxmlformats.org/drawingml/2006/table">
            <a:tbl>
              <a:tblPr firstRow="1" bandRow="1">
                <a:tableStyleId>{5C22544A-7EE6-4342-B048-85BDC9FD1C3A}</a:tableStyleId>
              </a:tblPr>
              <a:tblGrid>
                <a:gridCol w="1597465"/>
                <a:gridCol w="2082019"/>
                <a:gridCol w="1739182"/>
                <a:gridCol w="2709333"/>
              </a:tblGrid>
              <a:tr h="370840">
                <a:tc>
                  <a:txBody>
                    <a:bodyPr/>
                    <a:lstStyle/>
                    <a:p>
                      <a:endParaRPr lang="es-PE" dirty="0"/>
                    </a:p>
                  </a:txBody>
                  <a:tcPr>
                    <a:lnR w="12700" cap="flat" cmpd="sng" algn="ctr">
                      <a:solidFill>
                        <a:schemeClr val="tx1"/>
                      </a:solidFill>
                      <a:prstDash val="solid"/>
                      <a:round/>
                      <a:headEnd type="none" w="med" len="med"/>
                      <a:tailEnd type="none" w="med" len="med"/>
                    </a:lnR>
                  </a:tcPr>
                </a:tc>
                <a:tc>
                  <a:txBody>
                    <a:bodyPr/>
                    <a:lstStyle/>
                    <a:p>
                      <a:r>
                        <a:rPr lang="es-PE" dirty="0" smtClean="0"/>
                        <a:t>0</a:t>
                      </a:r>
                      <a:r>
                        <a:rPr lang="es-PE" dirty="0" smtClean="0">
                          <a:latin typeface="Calibri" panose="020F0502020204030204" pitchFamily="34" charset="0"/>
                        </a:rPr>
                        <a:t>⁰</a:t>
                      </a:r>
                      <a:r>
                        <a:rPr lang="es-PE" dirty="0" smtClean="0"/>
                        <a:t>C</a:t>
                      </a:r>
                      <a:endParaRPr lang="es-PE" dirty="0"/>
                    </a:p>
                  </a:txBody>
                  <a:tcPr>
                    <a:lnL w="12700" cap="flat" cmpd="sng" algn="ctr">
                      <a:solidFill>
                        <a:schemeClr val="tx1"/>
                      </a:solidFill>
                      <a:prstDash val="solid"/>
                      <a:round/>
                      <a:headEnd type="none" w="med" len="med"/>
                      <a:tailEnd type="none" w="med" len="med"/>
                    </a:lnL>
                  </a:tcPr>
                </a:tc>
                <a:tc>
                  <a:txBody>
                    <a:bodyPr/>
                    <a:lstStyle/>
                    <a:p>
                      <a:r>
                        <a:rPr lang="es-PE" dirty="0" smtClean="0"/>
                        <a:t>10</a:t>
                      </a:r>
                      <a:r>
                        <a:rPr lang="es-PE" dirty="0" smtClean="0">
                          <a:latin typeface="Calibri" panose="020F0502020204030204" pitchFamily="34" charset="0"/>
                        </a:rPr>
                        <a:t>⁰</a:t>
                      </a:r>
                      <a:r>
                        <a:rPr lang="es-PE" dirty="0" smtClean="0"/>
                        <a:t>C</a:t>
                      </a:r>
                      <a:endParaRPr lang="es-PE" dirty="0"/>
                    </a:p>
                  </a:txBody>
                  <a:tcPr/>
                </a:tc>
                <a:tc>
                  <a:txBody>
                    <a:bodyPr/>
                    <a:lstStyle/>
                    <a:p>
                      <a:r>
                        <a:rPr lang="es-PE" dirty="0" smtClean="0"/>
                        <a:t>20</a:t>
                      </a:r>
                      <a:r>
                        <a:rPr lang="es-PE" dirty="0" smtClean="0">
                          <a:latin typeface="Calibri" panose="020F0502020204030204" pitchFamily="34" charset="0"/>
                        </a:rPr>
                        <a:t>⁰</a:t>
                      </a:r>
                      <a:r>
                        <a:rPr lang="es-PE" dirty="0" smtClean="0"/>
                        <a:t>C</a:t>
                      </a:r>
                      <a:endParaRPr lang="es-PE" dirty="0"/>
                    </a:p>
                  </a:txBody>
                  <a:tcPr/>
                </a:tc>
              </a:tr>
              <a:tr h="370840">
                <a:tc>
                  <a:txBody>
                    <a:bodyPr/>
                    <a:lstStyle/>
                    <a:p>
                      <a:r>
                        <a:rPr lang="es-PE" dirty="0" smtClean="0"/>
                        <a:t>Arándano</a:t>
                      </a:r>
                      <a:endParaRPr lang="es-PE" dirty="0"/>
                    </a:p>
                  </a:txBody>
                  <a:tcPr>
                    <a:lnR w="12700" cap="flat" cmpd="sng" algn="ctr">
                      <a:solidFill>
                        <a:schemeClr val="tx1"/>
                      </a:solidFill>
                      <a:prstDash val="solid"/>
                      <a:round/>
                      <a:headEnd type="none" w="med" len="med"/>
                      <a:tailEnd type="none" w="med" len="med"/>
                    </a:lnR>
                  </a:tcPr>
                </a:tc>
                <a:tc>
                  <a:txBody>
                    <a:bodyPr/>
                    <a:lstStyle/>
                    <a:p>
                      <a:r>
                        <a:rPr lang="es-PE" dirty="0" smtClean="0"/>
                        <a:t>1300</a:t>
                      </a:r>
                      <a:endParaRPr lang="es-PE" dirty="0"/>
                    </a:p>
                  </a:txBody>
                  <a:tcPr>
                    <a:lnL w="12700" cap="flat" cmpd="sng" algn="ctr">
                      <a:solidFill>
                        <a:schemeClr val="tx1"/>
                      </a:solidFill>
                      <a:prstDash val="solid"/>
                      <a:round/>
                      <a:headEnd type="none" w="med" len="med"/>
                      <a:tailEnd type="none" w="med" len="med"/>
                    </a:lnL>
                  </a:tcPr>
                </a:tc>
                <a:tc>
                  <a:txBody>
                    <a:bodyPr/>
                    <a:lstStyle/>
                    <a:p>
                      <a:r>
                        <a:rPr lang="es-PE" dirty="0" smtClean="0"/>
                        <a:t>3900</a:t>
                      </a:r>
                      <a:endParaRPr lang="es-PE" dirty="0"/>
                    </a:p>
                  </a:txBody>
                  <a:tcPr/>
                </a:tc>
                <a:tc>
                  <a:txBody>
                    <a:bodyPr/>
                    <a:lstStyle/>
                    <a:p>
                      <a:r>
                        <a:rPr lang="es-PE" dirty="0" smtClean="0"/>
                        <a:t>15000</a:t>
                      </a:r>
                      <a:endParaRPr lang="es-PE" dirty="0"/>
                    </a:p>
                  </a:txBody>
                  <a:tcPr/>
                </a:tc>
              </a:tr>
              <a:tr h="370840">
                <a:tc>
                  <a:txBody>
                    <a:bodyPr/>
                    <a:lstStyle/>
                    <a:p>
                      <a:r>
                        <a:rPr lang="es-PE" dirty="0" smtClean="0"/>
                        <a:t>Frambuesa</a:t>
                      </a:r>
                      <a:endParaRPr lang="es-PE" dirty="0"/>
                    </a:p>
                  </a:txBody>
                  <a:tcPr>
                    <a:lnR w="12700" cap="flat" cmpd="sng" algn="ctr">
                      <a:solidFill>
                        <a:schemeClr val="tx1"/>
                      </a:solidFill>
                      <a:prstDash val="solid"/>
                      <a:round/>
                      <a:headEnd type="none" w="med" len="med"/>
                      <a:tailEnd type="none" w="med" len="med"/>
                    </a:lnR>
                  </a:tcPr>
                </a:tc>
                <a:tc>
                  <a:txBody>
                    <a:bodyPr/>
                    <a:lstStyle/>
                    <a:p>
                      <a:r>
                        <a:rPr lang="es-PE" dirty="0" smtClean="0"/>
                        <a:t>5100</a:t>
                      </a:r>
                      <a:endParaRPr lang="es-PE" dirty="0"/>
                    </a:p>
                  </a:txBody>
                  <a:tcPr>
                    <a:lnL w="12700" cap="flat" cmpd="sng" algn="ctr">
                      <a:solidFill>
                        <a:schemeClr val="tx1"/>
                      </a:solidFill>
                      <a:prstDash val="solid"/>
                      <a:round/>
                      <a:headEnd type="none" w="med" len="med"/>
                      <a:tailEnd type="none" w="med" len="med"/>
                    </a:lnL>
                  </a:tcPr>
                </a:tc>
                <a:tc>
                  <a:txBody>
                    <a:bodyPr/>
                    <a:lstStyle/>
                    <a:p>
                      <a:r>
                        <a:rPr lang="es-PE" dirty="0" smtClean="0"/>
                        <a:t>17000</a:t>
                      </a:r>
                      <a:endParaRPr lang="es-PE" dirty="0"/>
                    </a:p>
                  </a:txBody>
                  <a:tcPr/>
                </a:tc>
                <a:tc>
                  <a:txBody>
                    <a:bodyPr/>
                    <a:lstStyle/>
                    <a:p>
                      <a:r>
                        <a:rPr lang="es-PE" dirty="0" smtClean="0"/>
                        <a:t>39000</a:t>
                      </a:r>
                      <a:endParaRPr lang="es-PE" dirty="0"/>
                    </a:p>
                  </a:txBody>
                  <a:tcPr/>
                </a:tc>
              </a:tr>
            </a:tbl>
          </a:graphicData>
        </a:graphic>
      </p:graphicFrame>
    </p:spTree>
    <p:extLst>
      <p:ext uri="{BB962C8B-B14F-4D97-AF65-F5344CB8AC3E}">
        <p14:creationId xmlns:p14="http://schemas.microsoft.com/office/powerpoint/2010/main" val="10349466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PE" b="1" dirty="0" smtClean="0"/>
              <a:t>FACTORES: TRANSPIRACIÓN</a:t>
            </a:r>
            <a:endParaRPr lang="es-PE" b="1" dirty="0"/>
          </a:p>
        </p:txBody>
      </p:sp>
      <p:sp>
        <p:nvSpPr>
          <p:cNvPr id="3" name="Marcador de contenido 2"/>
          <p:cNvSpPr>
            <a:spLocks noGrp="1"/>
          </p:cNvSpPr>
          <p:nvPr>
            <p:ph idx="1"/>
          </p:nvPr>
        </p:nvSpPr>
        <p:spPr/>
        <p:txBody>
          <a:bodyPr/>
          <a:lstStyle/>
          <a:p>
            <a:r>
              <a:rPr lang="es-PE" dirty="0" smtClean="0"/>
              <a:t>Pierde agua, hace que la fruta se ablande y se marchite.</a:t>
            </a:r>
          </a:p>
          <a:p>
            <a:pPr marL="0" indent="0">
              <a:buNone/>
            </a:pPr>
            <a:endParaRPr lang="es-PE" dirty="0" smtClean="0"/>
          </a:p>
          <a:p>
            <a:r>
              <a:rPr lang="es-PE" dirty="0" smtClean="0"/>
              <a:t>Acciones podemos aplicar para disminuir transpiración:</a:t>
            </a:r>
          </a:p>
          <a:p>
            <a:pPr>
              <a:buFont typeface="Wingdings" panose="05000000000000000000" pitchFamily="2" charset="2"/>
              <a:buChar char="ü"/>
            </a:pPr>
            <a:r>
              <a:rPr lang="es-PE" dirty="0" smtClean="0"/>
              <a:t>Mantener la humedad</a:t>
            </a:r>
          </a:p>
          <a:p>
            <a:pPr>
              <a:buFont typeface="Wingdings" panose="05000000000000000000" pitchFamily="2" charset="2"/>
              <a:buChar char="ü"/>
            </a:pPr>
            <a:r>
              <a:rPr lang="es-PE" dirty="0" smtClean="0"/>
              <a:t>Bajar la temperatura</a:t>
            </a:r>
          </a:p>
          <a:p>
            <a:pPr>
              <a:buFont typeface="Wingdings" panose="05000000000000000000" pitchFamily="2" charset="2"/>
              <a:buChar char="ü"/>
            </a:pPr>
            <a:r>
              <a:rPr lang="es-PE" dirty="0" smtClean="0"/>
              <a:t>Reducir el movimiento del aire</a:t>
            </a:r>
          </a:p>
          <a:p>
            <a:pPr>
              <a:buFont typeface="Wingdings" panose="05000000000000000000" pitchFamily="2" charset="2"/>
              <a:buChar char="ü"/>
            </a:pPr>
            <a:r>
              <a:rPr lang="es-PE" dirty="0" smtClean="0"/>
              <a:t>Embalaje de protección</a:t>
            </a:r>
            <a:endParaRPr lang="es-PE" dirty="0"/>
          </a:p>
        </p:txBody>
      </p:sp>
      <p:sp>
        <p:nvSpPr>
          <p:cNvPr id="4" name="Marcador de pie de página 3"/>
          <p:cNvSpPr>
            <a:spLocks noGrp="1"/>
          </p:cNvSpPr>
          <p:nvPr>
            <p:ph type="ftr" sz="quarter" idx="11"/>
          </p:nvPr>
        </p:nvSpPr>
        <p:spPr/>
        <p:txBody>
          <a:bodyPr/>
          <a:lstStyle/>
          <a:p>
            <a:r>
              <a:rPr lang="en-US" smtClean="0"/>
              <a:t>VERDEFLOR S.A.C.</a:t>
            </a:r>
            <a:endParaRPr lang="en-US" dirty="0"/>
          </a:p>
        </p:txBody>
      </p:sp>
    </p:spTree>
    <p:extLst>
      <p:ext uri="{BB962C8B-B14F-4D97-AF65-F5344CB8AC3E}">
        <p14:creationId xmlns:p14="http://schemas.microsoft.com/office/powerpoint/2010/main" val="415698320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PE" b="1" dirty="0" smtClean="0">
                <a:solidFill>
                  <a:schemeClr val="bg1"/>
                </a:solidFill>
              </a:rPr>
              <a:t>FACTORES: Daños físicos</a:t>
            </a:r>
            <a:endParaRPr lang="es-PE" b="1" dirty="0">
              <a:solidFill>
                <a:schemeClr val="bg1"/>
              </a:solidFill>
            </a:endParaRPr>
          </a:p>
        </p:txBody>
      </p:sp>
      <p:sp>
        <p:nvSpPr>
          <p:cNvPr id="3" name="Marcador de contenido 2"/>
          <p:cNvSpPr>
            <a:spLocks noGrp="1"/>
          </p:cNvSpPr>
          <p:nvPr>
            <p:ph idx="1"/>
          </p:nvPr>
        </p:nvSpPr>
        <p:spPr/>
        <p:txBody>
          <a:bodyPr/>
          <a:lstStyle/>
          <a:p>
            <a:r>
              <a:rPr lang="es-PE" dirty="0" smtClean="0"/>
              <a:t>Se pueden evitar con una buena cosecha.</a:t>
            </a:r>
          </a:p>
          <a:p>
            <a:r>
              <a:rPr lang="es-PE" dirty="0" smtClean="0"/>
              <a:t>No llenar las jabas</a:t>
            </a:r>
          </a:p>
          <a:p>
            <a:r>
              <a:rPr lang="es-PE" dirty="0" smtClean="0"/>
              <a:t>Personal que cosecha cumpla con las BPH</a:t>
            </a:r>
          </a:p>
          <a:p>
            <a:r>
              <a:rPr lang="es-PE" dirty="0" smtClean="0"/>
              <a:t>Tener bajo sombra.</a:t>
            </a:r>
          </a:p>
          <a:p>
            <a:r>
              <a:rPr lang="es-PE" dirty="0" smtClean="0"/>
              <a:t>Colocar mallas para evitar el ingreso de aves e insectos.</a:t>
            </a:r>
            <a:endParaRPr lang="es-PE" dirty="0"/>
          </a:p>
        </p:txBody>
      </p:sp>
      <p:sp>
        <p:nvSpPr>
          <p:cNvPr id="4" name="Marcador de pie de página 3"/>
          <p:cNvSpPr>
            <a:spLocks noGrp="1"/>
          </p:cNvSpPr>
          <p:nvPr>
            <p:ph type="ftr" sz="quarter" idx="11"/>
          </p:nvPr>
        </p:nvSpPr>
        <p:spPr/>
        <p:txBody>
          <a:bodyPr/>
          <a:lstStyle/>
          <a:p>
            <a:r>
              <a:rPr lang="en-US" smtClean="0"/>
              <a:t>VERDEFLOR S.A.C.</a:t>
            </a:r>
            <a:endParaRPr lang="en-US" dirty="0"/>
          </a:p>
        </p:txBody>
      </p:sp>
    </p:spTree>
    <p:extLst>
      <p:ext uri="{BB962C8B-B14F-4D97-AF65-F5344CB8AC3E}">
        <p14:creationId xmlns:p14="http://schemas.microsoft.com/office/powerpoint/2010/main" val="314049784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PE" b="1" dirty="0" smtClean="0"/>
              <a:t>TEMPERATURA</a:t>
            </a:r>
            <a:r>
              <a:rPr lang="es-PE" b="1" dirty="0" smtClean="0"/>
              <a:t> Y VIDA ÚTIL</a:t>
            </a:r>
            <a:endParaRPr lang="es-PE" b="1" dirty="0"/>
          </a:p>
        </p:txBody>
      </p:sp>
      <p:sp>
        <p:nvSpPr>
          <p:cNvPr id="3" name="Marcador de contenido 2"/>
          <p:cNvSpPr>
            <a:spLocks noGrp="1"/>
          </p:cNvSpPr>
          <p:nvPr>
            <p:ph idx="1"/>
          </p:nvPr>
        </p:nvSpPr>
        <p:spPr/>
        <p:txBody>
          <a:bodyPr/>
          <a:lstStyle/>
          <a:p>
            <a:r>
              <a:rPr lang="es-PE" dirty="0" smtClean="0"/>
              <a:t>Por cada hora de retraso de enfriamiento se pierde 1 día de vida útil.</a:t>
            </a:r>
          </a:p>
          <a:p>
            <a:r>
              <a:rPr lang="es-PE" dirty="0" smtClean="0"/>
              <a:t>Se puede ablandar en un día</a:t>
            </a:r>
          </a:p>
          <a:p>
            <a:r>
              <a:rPr lang="es-PE" dirty="0" smtClean="0"/>
              <a:t>Cuidar su respiración  y transpiración.</a:t>
            </a:r>
          </a:p>
          <a:p>
            <a:pPr algn="just"/>
            <a:r>
              <a:rPr lang="es-PE" dirty="0"/>
              <a:t>Otro factor importante a considerar es evitar los aumentos de temperatura durante el proceso para evitar la condensación en la fruta, lo cual puede provocar un deterioro importante por el desencadenamiento de pudriciones. La humedad relativa debe ser superior a 90% para evitar o disminuir la deshidratación de la fruta en las cámaras de almacenamiento.</a:t>
            </a:r>
            <a:endParaRPr lang="es-PE" dirty="0" smtClean="0"/>
          </a:p>
          <a:p>
            <a:pPr marL="0" indent="0">
              <a:buNone/>
            </a:pPr>
            <a:endParaRPr lang="es-PE" dirty="0"/>
          </a:p>
        </p:txBody>
      </p:sp>
      <p:sp>
        <p:nvSpPr>
          <p:cNvPr id="4" name="Marcador de pie de página 3"/>
          <p:cNvSpPr>
            <a:spLocks noGrp="1"/>
          </p:cNvSpPr>
          <p:nvPr>
            <p:ph type="ftr" sz="quarter" idx="11"/>
          </p:nvPr>
        </p:nvSpPr>
        <p:spPr/>
        <p:txBody>
          <a:bodyPr/>
          <a:lstStyle/>
          <a:p>
            <a:r>
              <a:rPr lang="en-US" smtClean="0"/>
              <a:t>VERDEFLOR S.A.C.</a:t>
            </a:r>
            <a:endParaRPr lang="en-US" dirty="0"/>
          </a:p>
        </p:txBody>
      </p:sp>
    </p:spTree>
    <p:extLst>
      <p:ext uri="{BB962C8B-B14F-4D97-AF65-F5344CB8AC3E}">
        <p14:creationId xmlns:p14="http://schemas.microsoft.com/office/powerpoint/2010/main" val="85058719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PE" b="1" dirty="0" smtClean="0"/>
              <a:t>TEMPERATURA Y VIDA ÚTIL</a:t>
            </a:r>
            <a:endParaRPr lang="es-PE" b="1" dirty="0"/>
          </a:p>
        </p:txBody>
      </p:sp>
      <p:sp>
        <p:nvSpPr>
          <p:cNvPr id="3" name="Marcador de contenido 2"/>
          <p:cNvSpPr>
            <a:spLocks noGrp="1"/>
          </p:cNvSpPr>
          <p:nvPr>
            <p:ph idx="1"/>
          </p:nvPr>
        </p:nvSpPr>
        <p:spPr/>
        <p:txBody>
          <a:bodyPr/>
          <a:lstStyle/>
          <a:p>
            <a:r>
              <a:rPr lang="es-PE" dirty="0"/>
              <a:t>La tasa de producción de etileno es </a:t>
            </a:r>
            <a:r>
              <a:rPr lang="es-PE" dirty="0" err="1" smtClean="0"/>
              <a:t>bajaÑ</a:t>
            </a:r>
            <a:endParaRPr lang="es-PE" dirty="0" smtClean="0"/>
          </a:p>
          <a:p>
            <a:r>
              <a:rPr lang="es-PE" dirty="0" smtClean="0"/>
              <a:t>Uso </a:t>
            </a:r>
            <a:r>
              <a:rPr lang="es-PE" dirty="0" smtClean="0"/>
              <a:t>de atmosfera controlada y modificada</a:t>
            </a:r>
          </a:p>
          <a:p>
            <a:pPr marL="0" indent="0">
              <a:buNone/>
            </a:pPr>
            <a:r>
              <a:rPr lang="es-PE" dirty="0"/>
              <a:t>Éstas consisten en la modificación de gases principalmente O2 y CO2 durante el almacenamiento y transporte de la fruta, disminuyendo el O2 y aumentando los niveles de CO2. </a:t>
            </a:r>
            <a:endParaRPr lang="es-PE" dirty="0" smtClean="0"/>
          </a:p>
          <a:p>
            <a:pPr marL="0" indent="0">
              <a:buNone/>
            </a:pPr>
            <a:r>
              <a:rPr lang="es-PE" dirty="0" smtClean="0"/>
              <a:t> </a:t>
            </a:r>
            <a:endParaRPr lang="es-PE" dirty="0"/>
          </a:p>
        </p:txBody>
      </p:sp>
      <p:sp>
        <p:nvSpPr>
          <p:cNvPr id="4" name="Marcador de pie de página 3"/>
          <p:cNvSpPr>
            <a:spLocks noGrp="1"/>
          </p:cNvSpPr>
          <p:nvPr>
            <p:ph type="ftr" sz="quarter" idx="11"/>
          </p:nvPr>
        </p:nvSpPr>
        <p:spPr/>
        <p:txBody>
          <a:bodyPr/>
          <a:lstStyle/>
          <a:p>
            <a:r>
              <a:rPr lang="en-US" smtClean="0"/>
              <a:t>VERDEFLOR S.A.C.</a:t>
            </a:r>
            <a:endParaRPr lang="en-US" dirty="0"/>
          </a:p>
        </p:txBody>
      </p:sp>
    </p:spTree>
    <p:extLst>
      <p:ext uri="{BB962C8B-B14F-4D97-AF65-F5344CB8AC3E}">
        <p14:creationId xmlns:p14="http://schemas.microsoft.com/office/powerpoint/2010/main" val="267187490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pPr algn="ctr"/>
            <a:r>
              <a:rPr lang="es-PE" b="1" dirty="0" smtClean="0"/>
              <a:t>DEFECTOS POST COSECHA </a:t>
            </a:r>
            <a:endParaRPr lang="es-PE" b="1" dirty="0"/>
          </a:p>
        </p:txBody>
      </p:sp>
      <p:pic>
        <p:nvPicPr>
          <p:cNvPr id="5" name="Marcador de contenido 4"/>
          <p:cNvPicPr>
            <a:picLocks noGrp="1" noChangeAspect="1"/>
          </p:cNvPicPr>
          <p:nvPr>
            <p:ph idx="1"/>
          </p:nvPr>
        </p:nvPicPr>
        <p:blipFill rotWithShape="1">
          <a:blip r:embed="rId2"/>
          <a:srcRect l="17672" t="35186" r="13060" b="18148"/>
          <a:stretch/>
        </p:blipFill>
        <p:spPr>
          <a:xfrm>
            <a:off x="1842247" y="2380129"/>
            <a:ext cx="8768603" cy="3321424"/>
          </a:xfrm>
          <a:prstGeom prst="rect">
            <a:avLst/>
          </a:prstGeom>
        </p:spPr>
      </p:pic>
      <p:sp>
        <p:nvSpPr>
          <p:cNvPr id="4" name="Marcador de pie de página 3"/>
          <p:cNvSpPr>
            <a:spLocks noGrp="1"/>
          </p:cNvSpPr>
          <p:nvPr>
            <p:ph type="ftr" sz="quarter" idx="11"/>
          </p:nvPr>
        </p:nvSpPr>
        <p:spPr/>
        <p:txBody>
          <a:bodyPr/>
          <a:lstStyle/>
          <a:p>
            <a:r>
              <a:rPr lang="en-US" smtClean="0"/>
              <a:t>VERDEFLOR S.A.C.</a:t>
            </a:r>
            <a:endParaRPr lang="en-US" dirty="0"/>
          </a:p>
        </p:txBody>
      </p:sp>
    </p:spTree>
    <p:extLst>
      <p:ext uri="{BB962C8B-B14F-4D97-AF65-F5344CB8AC3E}">
        <p14:creationId xmlns:p14="http://schemas.microsoft.com/office/powerpoint/2010/main" val="268446333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pPr algn="ctr"/>
            <a:r>
              <a:rPr lang="es-PE" b="1" dirty="0" smtClean="0"/>
              <a:t>DEFECTOS POST COSECHA</a:t>
            </a:r>
            <a:endParaRPr lang="es-PE" b="1" dirty="0"/>
          </a:p>
        </p:txBody>
      </p:sp>
      <p:pic>
        <p:nvPicPr>
          <p:cNvPr id="5" name="Marcador de contenido 4"/>
          <p:cNvPicPr>
            <a:picLocks noGrp="1" noChangeAspect="1"/>
          </p:cNvPicPr>
          <p:nvPr>
            <p:ph idx="1"/>
          </p:nvPr>
        </p:nvPicPr>
        <p:blipFill rotWithShape="1">
          <a:blip r:embed="rId2"/>
          <a:srcRect l="11477" t="22588" r="18593" b="31290"/>
          <a:stretch/>
        </p:blipFill>
        <p:spPr>
          <a:xfrm>
            <a:off x="1788459" y="2608729"/>
            <a:ext cx="7833113" cy="2904565"/>
          </a:xfrm>
          <a:prstGeom prst="rect">
            <a:avLst/>
          </a:prstGeom>
        </p:spPr>
      </p:pic>
      <p:sp>
        <p:nvSpPr>
          <p:cNvPr id="4" name="Marcador de pie de página 3"/>
          <p:cNvSpPr>
            <a:spLocks noGrp="1"/>
          </p:cNvSpPr>
          <p:nvPr>
            <p:ph type="ftr" sz="quarter" idx="11"/>
          </p:nvPr>
        </p:nvSpPr>
        <p:spPr/>
        <p:txBody>
          <a:bodyPr/>
          <a:lstStyle/>
          <a:p>
            <a:r>
              <a:rPr lang="en-US" smtClean="0"/>
              <a:t>VERDEFLOR S.A.C.</a:t>
            </a:r>
            <a:endParaRPr lang="en-US" dirty="0"/>
          </a:p>
        </p:txBody>
      </p:sp>
      <p:sp>
        <p:nvSpPr>
          <p:cNvPr id="6" name="CuadroTexto 5"/>
          <p:cNvSpPr txBox="1"/>
          <p:nvPr/>
        </p:nvSpPr>
        <p:spPr>
          <a:xfrm>
            <a:off x="9621572" y="3523129"/>
            <a:ext cx="2077369" cy="646331"/>
          </a:xfrm>
          <a:prstGeom prst="rect">
            <a:avLst/>
          </a:prstGeom>
          <a:noFill/>
        </p:spPr>
        <p:txBody>
          <a:bodyPr wrap="square" rtlCol="0">
            <a:spAutoFit/>
          </a:bodyPr>
          <a:lstStyle/>
          <a:p>
            <a:r>
              <a:rPr lang="es-PE" dirty="0" smtClean="0"/>
              <a:t>CO2 </a:t>
            </a:r>
          </a:p>
          <a:p>
            <a:r>
              <a:rPr lang="es-PE" dirty="0" smtClean="0"/>
              <a:t>Mayor a 20 -25%</a:t>
            </a:r>
            <a:endParaRPr lang="es-PE" dirty="0"/>
          </a:p>
        </p:txBody>
      </p:sp>
    </p:spTree>
    <p:extLst>
      <p:ext uri="{BB962C8B-B14F-4D97-AF65-F5344CB8AC3E}">
        <p14:creationId xmlns:p14="http://schemas.microsoft.com/office/powerpoint/2010/main" val="180291550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pPr algn="ctr"/>
            <a:r>
              <a:rPr lang="es-PE" b="1" dirty="0" smtClean="0"/>
              <a:t>ENFERMEDADES POST COSECHA</a:t>
            </a:r>
            <a:endParaRPr lang="es-PE" b="1" dirty="0"/>
          </a:p>
        </p:txBody>
      </p:sp>
      <p:pic>
        <p:nvPicPr>
          <p:cNvPr id="5" name="Marcador de contenido 4"/>
          <p:cNvPicPr>
            <a:picLocks noGrp="1" noChangeAspect="1"/>
          </p:cNvPicPr>
          <p:nvPr>
            <p:ph idx="1"/>
          </p:nvPr>
        </p:nvPicPr>
        <p:blipFill rotWithShape="1">
          <a:blip r:embed="rId2"/>
          <a:srcRect l="13025" t="26919" r="20585" b="25923"/>
          <a:stretch/>
        </p:blipFill>
        <p:spPr>
          <a:xfrm>
            <a:off x="2491007" y="2460812"/>
            <a:ext cx="7239302" cy="2891117"/>
          </a:xfrm>
          <a:prstGeom prst="rect">
            <a:avLst/>
          </a:prstGeom>
        </p:spPr>
      </p:pic>
      <p:sp>
        <p:nvSpPr>
          <p:cNvPr id="4" name="Marcador de pie de página 3"/>
          <p:cNvSpPr>
            <a:spLocks noGrp="1"/>
          </p:cNvSpPr>
          <p:nvPr>
            <p:ph type="ftr" sz="quarter" idx="11"/>
          </p:nvPr>
        </p:nvSpPr>
        <p:spPr/>
        <p:txBody>
          <a:bodyPr/>
          <a:lstStyle/>
          <a:p>
            <a:r>
              <a:rPr lang="en-US" dirty="0" smtClean="0"/>
              <a:t>VERDEFLOR S.A.C.</a:t>
            </a:r>
            <a:endParaRPr lang="en-US" dirty="0"/>
          </a:p>
        </p:txBody>
      </p:sp>
    </p:spTree>
    <p:extLst>
      <p:ext uri="{BB962C8B-B14F-4D97-AF65-F5344CB8AC3E}">
        <p14:creationId xmlns:p14="http://schemas.microsoft.com/office/powerpoint/2010/main" val="135957522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PE" b="1" dirty="0" smtClean="0"/>
              <a:t>REQUISITOS FITOSANITARIOS</a:t>
            </a:r>
            <a:endParaRPr lang="es-PE" b="1" dirty="0"/>
          </a:p>
        </p:txBody>
      </p:sp>
      <p:sp>
        <p:nvSpPr>
          <p:cNvPr id="6" name="Marcador de pie de página 5"/>
          <p:cNvSpPr>
            <a:spLocks noGrp="1"/>
          </p:cNvSpPr>
          <p:nvPr>
            <p:ph type="ftr" sz="quarter" idx="11"/>
          </p:nvPr>
        </p:nvSpPr>
        <p:spPr/>
        <p:txBody>
          <a:bodyPr/>
          <a:lstStyle/>
          <a:p>
            <a:r>
              <a:rPr lang="en-US" smtClean="0"/>
              <a:t>VERDEFLOR S.A.C.</a:t>
            </a:r>
            <a:endParaRPr lang="en-US" dirty="0"/>
          </a:p>
        </p:txBody>
      </p:sp>
      <p:pic>
        <p:nvPicPr>
          <p:cNvPr id="8" name="Marcador de contenido 3"/>
          <p:cNvPicPr>
            <a:picLocks noChangeAspect="1"/>
          </p:cNvPicPr>
          <p:nvPr/>
        </p:nvPicPr>
        <p:blipFill rotWithShape="1">
          <a:blip r:embed="rId2"/>
          <a:srcRect l="22350" t="13137" r="23600" b="11844"/>
          <a:stretch/>
        </p:blipFill>
        <p:spPr>
          <a:xfrm>
            <a:off x="5392271" y="1733282"/>
            <a:ext cx="6360458" cy="4963357"/>
          </a:xfrm>
          <a:prstGeom prst="rect">
            <a:avLst/>
          </a:prstGeom>
        </p:spPr>
      </p:pic>
      <p:sp>
        <p:nvSpPr>
          <p:cNvPr id="9" name="Rectángulo 8"/>
          <p:cNvSpPr/>
          <p:nvPr/>
        </p:nvSpPr>
        <p:spPr>
          <a:xfrm>
            <a:off x="412329" y="3066738"/>
            <a:ext cx="4800600" cy="646331"/>
          </a:xfrm>
          <a:prstGeom prst="rect">
            <a:avLst/>
          </a:prstGeom>
        </p:spPr>
        <p:txBody>
          <a:bodyPr wrap="square">
            <a:spAutoFit/>
          </a:bodyPr>
          <a:lstStyle/>
          <a:p>
            <a:r>
              <a:rPr lang="es-PE" dirty="0">
                <a:hlinkClick r:id="rId3"/>
              </a:rPr>
              <a:t>https://servicios.senasa.gob.pe/consultaRequisitos/consultarRequisitos.action</a:t>
            </a:r>
            <a:endParaRPr lang="es-PE" dirty="0"/>
          </a:p>
        </p:txBody>
      </p:sp>
    </p:spTree>
    <p:extLst>
      <p:ext uri="{BB962C8B-B14F-4D97-AF65-F5344CB8AC3E}">
        <p14:creationId xmlns:p14="http://schemas.microsoft.com/office/powerpoint/2010/main" val="75268091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4" name="Picture 4" descr="ARANDANOS BANDEJA - Kiv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15555" y="4735566"/>
            <a:ext cx="2100812" cy="2100812"/>
          </a:xfrm>
          <a:prstGeom prst="rect">
            <a:avLst/>
          </a:prstGeom>
          <a:noFill/>
          <a:extLst>
            <a:ext uri="{909E8E84-426E-40DD-AFC4-6F175D3DCCD1}">
              <a14:hiddenFill xmlns:a14="http://schemas.microsoft.com/office/drawing/2010/main">
                <a:solidFill>
                  <a:srgbClr val="FFFFFF"/>
                </a:solidFill>
              </a14:hiddenFill>
            </a:ext>
          </a:extLst>
        </p:spPr>
      </p:pic>
      <p:sp>
        <p:nvSpPr>
          <p:cNvPr id="2" name="Título 1"/>
          <p:cNvSpPr>
            <a:spLocks noGrp="1"/>
          </p:cNvSpPr>
          <p:nvPr>
            <p:ph type="title"/>
          </p:nvPr>
        </p:nvSpPr>
        <p:spPr/>
        <p:txBody>
          <a:bodyPr/>
          <a:lstStyle/>
          <a:p>
            <a:pPr algn="ctr"/>
            <a:r>
              <a:rPr lang="es-PE" b="1" dirty="0" smtClean="0"/>
              <a:t>SERVICIO DE EMPACADO</a:t>
            </a:r>
            <a:endParaRPr lang="es-PE" b="1" dirty="0"/>
          </a:p>
        </p:txBody>
      </p:sp>
      <p:sp>
        <p:nvSpPr>
          <p:cNvPr id="4" name="Marcador de pie de página 3"/>
          <p:cNvSpPr>
            <a:spLocks noGrp="1"/>
          </p:cNvSpPr>
          <p:nvPr>
            <p:ph type="ftr" sz="quarter" idx="11"/>
          </p:nvPr>
        </p:nvSpPr>
        <p:spPr>
          <a:xfrm>
            <a:off x="8111505" y="6391838"/>
            <a:ext cx="3859795" cy="304801"/>
          </a:xfrm>
        </p:spPr>
        <p:txBody>
          <a:bodyPr/>
          <a:lstStyle/>
          <a:p>
            <a:pPr algn="r"/>
            <a:r>
              <a:rPr lang="en-US" sz="1200" dirty="0" smtClean="0"/>
              <a:t>VERDEFLOR S.A.C.</a:t>
            </a:r>
            <a:endParaRPr lang="en-US" sz="1200" dirty="0"/>
          </a:p>
        </p:txBody>
      </p:sp>
      <p:pic>
        <p:nvPicPr>
          <p:cNvPr id="5" name="Picture 2" descr="Frambues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564705" y="13175736"/>
            <a:ext cx="372706" cy="372706"/>
          </a:xfrm>
          <a:prstGeom prst="rect">
            <a:avLst/>
          </a:prstGeom>
          <a:noFill/>
          <a:extLst>
            <a:ext uri="{909E8E84-426E-40DD-AFC4-6F175D3DCCD1}">
              <a14:hiddenFill xmlns:a14="http://schemas.microsoft.com/office/drawing/2010/main">
                <a:solidFill>
                  <a:srgbClr val="FFFFFF"/>
                </a:solidFill>
              </a14:hiddenFill>
            </a:ext>
          </a:extLst>
        </p:spPr>
      </p:pic>
      <p:pic>
        <p:nvPicPr>
          <p:cNvPr id="8" name="Imagen 7" descr="C:\Users\Usuario\Downloads\Logo VERDEFLOR.png"/>
          <p:cNvPicPr/>
          <p:nvPr/>
        </p:nvPicPr>
        <p:blipFill>
          <a:blip r:embed="rId4">
            <a:extLst>
              <a:ext uri="{28A0092B-C50C-407E-A947-70E740481C1C}">
                <a14:useLocalDpi xmlns:a14="http://schemas.microsoft.com/office/drawing/2010/main" val="0"/>
              </a:ext>
            </a:extLst>
          </a:blip>
          <a:srcRect/>
          <a:stretch>
            <a:fillRect/>
          </a:stretch>
        </p:blipFill>
        <p:spPr bwMode="auto">
          <a:xfrm>
            <a:off x="3145815" y="2274634"/>
            <a:ext cx="5836023" cy="2674682"/>
          </a:xfrm>
          <a:prstGeom prst="rect">
            <a:avLst/>
          </a:prstGeom>
          <a:noFill/>
          <a:ln>
            <a:noFill/>
          </a:ln>
        </p:spPr>
      </p:pic>
      <p:pic>
        <p:nvPicPr>
          <p:cNvPr id="10" name="Picture 2" descr="Frambues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58838" y="4890558"/>
            <a:ext cx="1610355" cy="1610355"/>
          </a:xfrm>
          <a:prstGeom prst="rect">
            <a:avLst/>
          </a:prstGeom>
          <a:noFill/>
          <a:extLst>
            <a:ext uri="{909E8E84-426E-40DD-AFC4-6F175D3DCCD1}">
              <a14:hiddenFill xmlns:a14="http://schemas.microsoft.com/office/drawing/2010/main">
                <a:solidFill>
                  <a:srgbClr val="FFFFFF"/>
                </a:solidFill>
              </a14:hiddenFill>
            </a:ext>
          </a:extLst>
        </p:spPr>
      </p:pic>
      <p:pic>
        <p:nvPicPr>
          <p:cNvPr id="5126" name="Picture 6" descr="Granada, la fruta del otoño - 𝑭𝒐𝒏𝒕 𝒅𝒆 𝑽𝒊𝒅𝒂"/>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80685" y="5122779"/>
            <a:ext cx="1903632" cy="1427724"/>
          </a:xfrm>
          <a:prstGeom prst="rect">
            <a:avLst/>
          </a:prstGeom>
          <a:noFill/>
          <a:extLst>
            <a:ext uri="{909E8E84-426E-40DD-AFC4-6F175D3DCCD1}">
              <a14:hiddenFill xmlns:a14="http://schemas.microsoft.com/office/drawing/2010/main">
                <a:solidFill>
                  <a:srgbClr val="FFFFFF"/>
                </a:solidFill>
              </a14:hiddenFill>
            </a:ext>
          </a:extLst>
        </p:spPr>
      </p:pic>
      <p:pic>
        <p:nvPicPr>
          <p:cNvPr id="5130" name="Picture 10" descr="En Perú se aumentó la exportación de jengibre en un 168% | CONtexto  ganadero | Noticias principales sobre ganadería y agricultura en Colombi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909515" y="5198944"/>
            <a:ext cx="1872601" cy="1275394"/>
          </a:xfrm>
          <a:prstGeom prst="rect">
            <a:avLst/>
          </a:prstGeom>
          <a:noFill/>
          <a:extLst>
            <a:ext uri="{909E8E84-426E-40DD-AFC4-6F175D3DCCD1}">
              <a14:hiddenFill xmlns:a14="http://schemas.microsoft.com/office/drawing/2010/main">
                <a:solidFill>
                  <a:srgbClr val="FFFFFF"/>
                </a:solidFill>
              </a14:hiddenFill>
            </a:ext>
          </a:extLst>
        </p:spPr>
      </p:pic>
      <p:pic>
        <p:nvPicPr>
          <p:cNvPr id="5132" name="Picture 12" descr="Cúrcuma propiedades, efectos secundarios y dónde comprar curcumina"/>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489061" y="1524511"/>
            <a:ext cx="2212975" cy="1357291"/>
          </a:xfrm>
          <a:prstGeom prst="rect">
            <a:avLst/>
          </a:prstGeom>
          <a:noFill/>
          <a:extLst>
            <a:ext uri="{909E8E84-426E-40DD-AFC4-6F175D3DCCD1}">
              <a14:hiddenFill xmlns:a14="http://schemas.microsoft.com/office/drawing/2010/main">
                <a:solidFill>
                  <a:srgbClr val="FFFFFF"/>
                </a:solidFill>
              </a14:hiddenFill>
            </a:ext>
          </a:extLst>
        </p:spPr>
      </p:pic>
      <p:pic>
        <p:nvPicPr>
          <p:cNvPr id="5134" name="Picture 14" descr="Los 5 beneficios del ajo imprescindibles para la salud - AS.com"/>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90770" y="1527368"/>
            <a:ext cx="1805340" cy="1015504"/>
          </a:xfrm>
          <a:prstGeom prst="rect">
            <a:avLst/>
          </a:prstGeom>
          <a:noFill/>
          <a:extLst>
            <a:ext uri="{909E8E84-426E-40DD-AFC4-6F175D3DCCD1}">
              <a14:hiddenFill xmlns:a14="http://schemas.microsoft.com/office/drawing/2010/main">
                <a:solidFill>
                  <a:srgbClr val="FFFFFF"/>
                </a:solidFill>
              </a14:hiddenFill>
            </a:ext>
          </a:extLst>
        </p:spPr>
      </p:pic>
      <p:pic>
        <p:nvPicPr>
          <p:cNvPr id="5136" name="Picture 16" descr="Exportaciones de palta Hass por parte de Perú alcanzaron las 285 mil  toneladas en la campaña"/>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9621371" y="3056776"/>
            <a:ext cx="2155423" cy="1403719"/>
          </a:xfrm>
          <a:prstGeom prst="rect">
            <a:avLst/>
          </a:prstGeom>
          <a:noFill/>
          <a:extLst>
            <a:ext uri="{909E8E84-426E-40DD-AFC4-6F175D3DCCD1}">
              <a14:hiddenFill xmlns:a14="http://schemas.microsoft.com/office/drawing/2010/main">
                <a:solidFill>
                  <a:srgbClr val="FFFFFF"/>
                </a:solidFill>
              </a14:hiddenFill>
            </a:ext>
          </a:extLst>
        </p:spPr>
      </p:pic>
      <p:pic>
        <p:nvPicPr>
          <p:cNvPr id="5138" name="Picture 18" descr="Cítrics Carlet – El valor de lo nuestro"/>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604419" y="3096572"/>
            <a:ext cx="2498925" cy="153266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0420358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722120" y="624110"/>
            <a:ext cx="8911687" cy="1280890"/>
          </a:xfrm>
        </p:spPr>
        <p:txBody>
          <a:bodyPr/>
          <a:lstStyle/>
          <a:p>
            <a:r>
              <a:rPr lang="es-PE" dirty="0" smtClean="0"/>
              <a:t>UBICACIÓN</a:t>
            </a:r>
            <a:endParaRPr lang="es-PE" dirty="0"/>
          </a:p>
        </p:txBody>
      </p:sp>
      <p:sp>
        <p:nvSpPr>
          <p:cNvPr id="3" name="Marcador de contenido 2"/>
          <p:cNvSpPr>
            <a:spLocks noGrp="1"/>
          </p:cNvSpPr>
          <p:nvPr>
            <p:ph idx="1"/>
          </p:nvPr>
        </p:nvSpPr>
        <p:spPr>
          <a:xfrm>
            <a:off x="949386" y="2342948"/>
            <a:ext cx="9173407" cy="3777622"/>
          </a:xfrm>
        </p:spPr>
        <p:txBody>
          <a:bodyPr/>
          <a:lstStyle/>
          <a:p>
            <a:r>
              <a:rPr lang="es-PE" dirty="0" smtClean="0"/>
              <a:t>Nuestras plantas están ubicadas en:</a:t>
            </a:r>
          </a:p>
          <a:p>
            <a:pPr marL="0" indent="0">
              <a:buNone/>
            </a:pPr>
            <a:r>
              <a:rPr lang="es-PE" dirty="0" smtClean="0"/>
              <a:t>    Carretera </a:t>
            </a:r>
            <a:r>
              <a:rPr lang="es-PE" dirty="0"/>
              <a:t>C</a:t>
            </a:r>
            <a:r>
              <a:rPr lang="es-PE" dirty="0" smtClean="0"/>
              <a:t>hancay </a:t>
            </a:r>
            <a:r>
              <a:rPr lang="es-PE" dirty="0"/>
              <a:t>H</a:t>
            </a:r>
            <a:r>
              <a:rPr lang="es-PE" dirty="0" smtClean="0"/>
              <a:t>uaral km 5.5. </a:t>
            </a:r>
          </a:p>
          <a:p>
            <a:pPr marL="0" indent="0">
              <a:buNone/>
            </a:pPr>
            <a:r>
              <a:rPr lang="es-PE" dirty="0" smtClean="0"/>
              <a:t>    Panamericana sur km 139 caserío Casa Blanca, distrito Santiago - Ica</a:t>
            </a:r>
            <a:endParaRPr lang="es-PE" dirty="0"/>
          </a:p>
        </p:txBody>
      </p:sp>
      <p:pic>
        <p:nvPicPr>
          <p:cNvPr id="4" name="Imagen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669911" y="3747752"/>
            <a:ext cx="6512726" cy="2826912"/>
          </a:xfrm>
          <a:prstGeom prst="rect">
            <a:avLst/>
          </a:prstGeom>
        </p:spPr>
      </p:pic>
      <p:sp>
        <p:nvSpPr>
          <p:cNvPr id="5" name="Marcador de pie de página 4"/>
          <p:cNvSpPr>
            <a:spLocks noGrp="1"/>
          </p:cNvSpPr>
          <p:nvPr>
            <p:ph type="ftr" sz="quarter" idx="11"/>
          </p:nvPr>
        </p:nvSpPr>
        <p:spPr/>
        <p:txBody>
          <a:bodyPr/>
          <a:lstStyle/>
          <a:p>
            <a:r>
              <a:rPr lang="en-US" smtClean="0"/>
              <a:t>VERDEFLOR S.A.C.</a:t>
            </a:r>
            <a:endParaRPr lang="en-US" dirty="0"/>
          </a:p>
        </p:txBody>
      </p:sp>
    </p:spTree>
    <p:extLst>
      <p:ext uri="{BB962C8B-B14F-4D97-AF65-F5344CB8AC3E}">
        <p14:creationId xmlns:p14="http://schemas.microsoft.com/office/powerpoint/2010/main" val="3952318782"/>
      </p:ext>
    </p:extLst>
  </p:cSld>
  <p:clrMapOvr>
    <a:masterClrMapping/>
  </p:clrMapOvr>
  <p:transition spd="slow">
    <p:fade/>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0" name="Picture 4" descr="Resultado de imagen para LOGO HACCP"/>
          <p:cNvPicPr>
            <a:picLocks noChangeAspect="1" noChangeArrowheads="1"/>
          </p:cNvPicPr>
          <p:nvPr/>
        </p:nvPicPr>
        <p:blipFill rotWithShape="1">
          <a:blip r:embed="rId2">
            <a:extLst>
              <a:ext uri="{28A0092B-C50C-407E-A947-70E740481C1C}">
                <a14:useLocalDpi xmlns:a14="http://schemas.microsoft.com/office/drawing/2010/main" val="0"/>
              </a:ext>
            </a:extLst>
          </a:blip>
          <a:srcRect l="19321" r="20519"/>
          <a:stretch/>
        </p:blipFill>
        <p:spPr bwMode="auto">
          <a:xfrm>
            <a:off x="5467337" y="3102810"/>
            <a:ext cx="1632710" cy="1541522"/>
          </a:xfrm>
          <a:prstGeom prst="rect">
            <a:avLst/>
          </a:prstGeom>
          <a:noFill/>
          <a:extLst>
            <a:ext uri="{909E8E84-426E-40DD-AFC4-6F175D3DCCD1}">
              <a14:hiddenFill xmlns:a14="http://schemas.microsoft.com/office/drawing/2010/main">
                <a:solidFill>
                  <a:srgbClr val="FFFFFF"/>
                </a:solidFill>
              </a14:hiddenFill>
            </a:ext>
          </a:extLst>
        </p:spPr>
      </p:pic>
      <p:pic>
        <p:nvPicPr>
          <p:cNvPr id="4106" name="Picture 10" descr="Resultado de imagen para LOGO SMET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86722" y="4981496"/>
            <a:ext cx="3228340" cy="1205589"/>
          </a:xfrm>
          <a:prstGeom prst="rect">
            <a:avLst/>
          </a:prstGeom>
          <a:noFill/>
          <a:extLst>
            <a:ext uri="{909E8E84-426E-40DD-AFC4-6F175D3DCCD1}">
              <a14:hiddenFill xmlns:a14="http://schemas.microsoft.com/office/drawing/2010/main">
                <a:solidFill>
                  <a:srgbClr val="FFFFFF"/>
                </a:solidFill>
              </a14:hiddenFill>
            </a:ext>
          </a:extLst>
        </p:spPr>
      </p:pic>
      <p:pic>
        <p:nvPicPr>
          <p:cNvPr id="4108" name="Picture 12" descr="Resultado de imagen para LOGO SENASA"/>
          <p:cNvPicPr>
            <a:picLocks noChangeAspect="1" noChangeArrowheads="1"/>
          </p:cNvPicPr>
          <p:nvPr/>
        </p:nvPicPr>
        <p:blipFill rotWithShape="1">
          <a:blip r:embed="rId4">
            <a:extLst>
              <a:ext uri="{28A0092B-C50C-407E-A947-70E740481C1C}">
                <a14:useLocalDpi xmlns:a14="http://schemas.microsoft.com/office/drawing/2010/main" val="0"/>
              </a:ext>
            </a:extLst>
          </a:blip>
          <a:srcRect l="23903" t="36359" r="23080" b="37332"/>
          <a:stretch/>
        </p:blipFill>
        <p:spPr bwMode="auto">
          <a:xfrm>
            <a:off x="8315058" y="3102810"/>
            <a:ext cx="2659568" cy="934185"/>
          </a:xfrm>
          <a:prstGeom prst="rect">
            <a:avLst/>
          </a:prstGeom>
          <a:noFill/>
          <a:extLst>
            <a:ext uri="{909E8E84-426E-40DD-AFC4-6F175D3DCCD1}">
              <a14:hiddenFill xmlns:a14="http://schemas.microsoft.com/office/drawing/2010/main">
                <a:solidFill>
                  <a:srgbClr val="FFFFFF"/>
                </a:solidFill>
              </a14:hiddenFill>
            </a:ext>
          </a:extLst>
        </p:spPr>
      </p:pic>
      <p:sp>
        <p:nvSpPr>
          <p:cNvPr id="8" name="Título 1"/>
          <p:cNvSpPr>
            <a:spLocks noGrp="1"/>
          </p:cNvSpPr>
          <p:nvPr>
            <p:ph type="title"/>
          </p:nvPr>
        </p:nvSpPr>
        <p:spPr>
          <a:xfrm>
            <a:off x="1722120" y="624110"/>
            <a:ext cx="8911687" cy="1280890"/>
          </a:xfrm>
        </p:spPr>
        <p:txBody>
          <a:bodyPr/>
          <a:lstStyle/>
          <a:p>
            <a:r>
              <a:rPr lang="es-PE" dirty="0" smtClean="0"/>
              <a:t>CERTIFICACIONES</a:t>
            </a:r>
            <a:endParaRPr lang="es-PE" dirty="0"/>
          </a:p>
        </p:txBody>
      </p:sp>
      <p:sp>
        <p:nvSpPr>
          <p:cNvPr id="2" name="Marcador de pie de página 1"/>
          <p:cNvSpPr>
            <a:spLocks noGrp="1"/>
          </p:cNvSpPr>
          <p:nvPr>
            <p:ph type="ftr" sz="quarter" idx="11"/>
          </p:nvPr>
        </p:nvSpPr>
        <p:spPr>
          <a:xfrm>
            <a:off x="7714945" y="6302038"/>
            <a:ext cx="3859795" cy="304801"/>
          </a:xfrm>
        </p:spPr>
        <p:txBody>
          <a:bodyPr/>
          <a:lstStyle/>
          <a:p>
            <a:pPr algn="r"/>
            <a:r>
              <a:rPr lang="en-US" dirty="0" smtClean="0"/>
              <a:t>VERDEFLOR S.A.C.</a:t>
            </a:r>
            <a:endParaRPr lang="en-US" dirty="0"/>
          </a:p>
        </p:txBody>
      </p:sp>
      <p:pic>
        <p:nvPicPr>
          <p:cNvPr id="8194" name="Picture 2" descr="Certificación BRC Food en Murcia | Sumar Consultores"/>
          <p:cNvPicPr>
            <a:picLocks noChangeAspect="1" noChangeArrowheads="1"/>
          </p:cNvPicPr>
          <p:nvPr/>
        </p:nvPicPr>
        <p:blipFill rotWithShape="1">
          <a:blip r:embed="rId5">
            <a:extLst>
              <a:ext uri="{28A0092B-C50C-407E-A947-70E740481C1C}">
                <a14:useLocalDpi xmlns:a14="http://schemas.microsoft.com/office/drawing/2010/main" val="0"/>
              </a:ext>
            </a:extLst>
          </a:blip>
          <a:srcRect r="29928"/>
          <a:stretch/>
        </p:blipFill>
        <p:spPr bwMode="auto">
          <a:xfrm>
            <a:off x="1319124" y="2468920"/>
            <a:ext cx="2681768" cy="2551451"/>
          </a:xfrm>
          <a:prstGeom prst="rect">
            <a:avLst/>
          </a:prstGeom>
          <a:noFill/>
          <a:extLst>
            <a:ext uri="{909E8E84-426E-40DD-AFC4-6F175D3DCCD1}">
              <a14:hiddenFill xmlns:a14="http://schemas.microsoft.com/office/drawing/2010/main">
                <a:solidFill>
                  <a:srgbClr val="FFFFFF"/>
                </a:solidFill>
              </a14:hiddenFill>
            </a:ext>
          </a:extLst>
        </p:spPr>
      </p:pic>
      <p:pic>
        <p:nvPicPr>
          <p:cNvPr id="8196" name="Picture 4" descr="Registro de Empresas Exportadoras ante la FDA (FSMA-EEUU)"/>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209064" y="5020371"/>
            <a:ext cx="1690141" cy="7760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28899505"/>
      </p:ext>
    </p:extLst>
  </p:cSld>
  <p:clrMapOvr>
    <a:masterClrMapping/>
  </p:clrMapOvr>
  <p:transition spd="slow">
    <p:fade/>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765649" y="632985"/>
            <a:ext cx="10515600" cy="1325563"/>
          </a:xfrm>
        </p:spPr>
        <p:txBody>
          <a:bodyPr/>
          <a:lstStyle/>
          <a:p>
            <a:r>
              <a:rPr lang="es-PE" dirty="0" smtClean="0"/>
              <a:t>      SERVICIO DE EMPACADO </a:t>
            </a:r>
            <a:endParaRPr lang="es-PE" dirty="0"/>
          </a:p>
        </p:txBody>
      </p:sp>
      <p:sp>
        <p:nvSpPr>
          <p:cNvPr id="3" name="Marcador de contenido 2"/>
          <p:cNvSpPr>
            <a:spLocks noGrp="1"/>
          </p:cNvSpPr>
          <p:nvPr>
            <p:ph idx="1"/>
          </p:nvPr>
        </p:nvSpPr>
        <p:spPr>
          <a:xfrm>
            <a:off x="487062" y="2258866"/>
            <a:ext cx="4521750" cy="4912922"/>
          </a:xfrm>
        </p:spPr>
        <p:txBody>
          <a:bodyPr>
            <a:normAutofit fontScale="92500" lnSpcReduction="10000"/>
          </a:bodyPr>
          <a:lstStyle/>
          <a:p>
            <a:pPr marL="0" indent="0">
              <a:buNone/>
            </a:pPr>
            <a:endParaRPr lang="es-PE" dirty="0" smtClean="0"/>
          </a:p>
          <a:p>
            <a:pPr marL="0" indent="0">
              <a:buNone/>
            </a:pPr>
            <a:r>
              <a:rPr lang="es-PE" dirty="0" smtClean="0"/>
              <a:t>1- BÁSICO 1</a:t>
            </a:r>
          </a:p>
          <a:p>
            <a:pPr marL="0" indent="0">
              <a:buNone/>
            </a:pPr>
            <a:endParaRPr lang="es-PE" dirty="0"/>
          </a:p>
          <a:p>
            <a:pPr marL="0" indent="0">
              <a:buNone/>
            </a:pPr>
            <a:endParaRPr lang="es-PE" dirty="0"/>
          </a:p>
          <a:p>
            <a:pPr marL="0" indent="0">
              <a:buNone/>
            </a:pPr>
            <a:endParaRPr lang="es-PE" dirty="0" smtClean="0"/>
          </a:p>
          <a:p>
            <a:pPr marL="0" indent="0">
              <a:buNone/>
            </a:pPr>
            <a:endParaRPr lang="es-PE" dirty="0"/>
          </a:p>
          <a:p>
            <a:pPr marL="0" indent="0">
              <a:buNone/>
            </a:pPr>
            <a:endParaRPr lang="es-PE" dirty="0" smtClean="0"/>
          </a:p>
          <a:p>
            <a:pPr marL="0" indent="0">
              <a:buNone/>
            </a:pPr>
            <a:r>
              <a:rPr lang="es-PE" dirty="0" smtClean="0"/>
              <a:t>2- BÁSICO 2</a:t>
            </a:r>
          </a:p>
          <a:p>
            <a:pPr marL="0" indent="0">
              <a:buNone/>
            </a:pPr>
            <a:r>
              <a:rPr lang="es-PE" dirty="0"/>
              <a:t> </a:t>
            </a:r>
            <a:r>
              <a:rPr lang="es-PE" dirty="0" smtClean="0"/>
              <a:t>     a)  Materia prima del cliente.</a:t>
            </a:r>
          </a:p>
          <a:p>
            <a:pPr marL="0" indent="0">
              <a:buNone/>
            </a:pPr>
            <a:r>
              <a:rPr lang="es-PE" dirty="0"/>
              <a:t> </a:t>
            </a:r>
            <a:r>
              <a:rPr lang="es-PE" dirty="0" smtClean="0"/>
              <a:t>      b) Venta del material de empaque.</a:t>
            </a:r>
          </a:p>
          <a:p>
            <a:pPr marL="0" indent="0">
              <a:buNone/>
            </a:pPr>
            <a:r>
              <a:rPr lang="es-PE" dirty="0"/>
              <a:t> </a:t>
            </a:r>
            <a:r>
              <a:rPr lang="es-PE" dirty="0" smtClean="0"/>
              <a:t>      c) Servicio de empacado</a:t>
            </a:r>
            <a:endParaRPr lang="es-PE" dirty="0"/>
          </a:p>
          <a:p>
            <a:pPr marL="0" indent="0">
              <a:buNone/>
            </a:pPr>
            <a:endParaRPr lang="es-PE" dirty="0" smtClean="0"/>
          </a:p>
          <a:p>
            <a:pPr marL="0" indent="0">
              <a:buNone/>
            </a:pPr>
            <a:r>
              <a:rPr lang="es-PE" dirty="0" smtClean="0"/>
              <a:t>      </a:t>
            </a:r>
            <a:endParaRPr lang="es-PE" dirty="0"/>
          </a:p>
        </p:txBody>
      </p:sp>
      <p:sp>
        <p:nvSpPr>
          <p:cNvPr id="5" name="CuadroTexto 4"/>
          <p:cNvSpPr txBox="1"/>
          <p:nvPr/>
        </p:nvSpPr>
        <p:spPr>
          <a:xfrm>
            <a:off x="1060358" y="2919973"/>
            <a:ext cx="3498763" cy="1200329"/>
          </a:xfrm>
          <a:prstGeom prst="rect">
            <a:avLst/>
          </a:prstGeom>
          <a:noFill/>
        </p:spPr>
        <p:txBody>
          <a:bodyPr wrap="square" rtlCol="0">
            <a:spAutoFit/>
          </a:bodyPr>
          <a:lstStyle/>
          <a:p>
            <a:pPr marL="342900" indent="-342900">
              <a:buAutoNum type="alphaLcParenR"/>
            </a:pPr>
            <a:r>
              <a:rPr lang="es-PE" dirty="0" smtClean="0"/>
              <a:t>materia prima y material de empaque es propiedad del cliente.</a:t>
            </a:r>
          </a:p>
          <a:p>
            <a:pPr marL="342900" indent="-342900">
              <a:buAutoNum type="alphaLcParenR"/>
            </a:pPr>
            <a:r>
              <a:rPr lang="es-PE" dirty="0" smtClean="0"/>
              <a:t>Servicio de empacado</a:t>
            </a:r>
            <a:r>
              <a:rPr lang="es-PE" dirty="0"/>
              <a:t>.</a:t>
            </a:r>
            <a:endParaRPr lang="es-PE" dirty="0" smtClean="0"/>
          </a:p>
        </p:txBody>
      </p:sp>
      <p:pic>
        <p:nvPicPr>
          <p:cNvPr id="13" name="Imagen 12" descr="C:\Users\Usuario\Downloads\Logo VERDEFLOR.png"/>
          <p:cNvPicPr/>
          <p:nvPr/>
        </p:nvPicPr>
        <p:blipFill>
          <a:blip r:embed="rId2">
            <a:extLst>
              <a:ext uri="{28A0092B-C50C-407E-A947-70E740481C1C}">
                <a14:useLocalDpi xmlns:a14="http://schemas.microsoft.com/office/drawing/2010/main" val="0"/>
              </a:ext>
            </a:extLst>
          </a:blip>
          <a:srcRect/>
          <a:stretch>
            <a:fillRect/>
          </a:stretch>
        </p:blipFill>
        <p:spPr bwMode="auto">
          <a:xfrm>
            <a:off x="8039352" y="632985"/>
            <a:ext cx="3581400" cy="1314450"/>
          </a:xfrm>
          <a:prstGeom prst="rect">
            <a:avLst/>
          </a:prstGeom>
          <a:noFill/>
          <a:ln>
            <a:noFill/>
          </a:ln>
        </p:spPr>
      </p:pic>
      <p:sp>
        <p:nvSpPr>
          <p:cNvPr id="4" name="Marcador de pie de página 3"/>
          <p:cNvSpPr>
            <a:spLocks noGrp="1"/>
          </p:cNvSpPr>
          <p:nvPr>
            <p:ph type="ftr" sz="quarter" idx="11"/>
          </p:nvPr>
        </p:nvSpPr>
        <p:spPr/>
        <p:txBody>
          <a:bodyPr/>
          <a:lstStyle/>
          <a:p>
            <a:r>
              <a:rPr lang="en-US" dirty="0" smtClean="0"/>
              <a:t>VERDEFLOR S.A.C.</a:t>
            </a:r>
            <a:endParaRPr lang="en-US" dirty="0"/>
          </a:p>
        </p:txBody>
      </p:sp>
      <p:pic>
        <p:nvPicPr>
          <p:cNvPr id="6" name="Imagen 5"/>
          <p:cNvPicPr>
            <a:picLocks noChangeAspect="1"/>
          </p:cNvPicPr>
          <p:nvPr/>
        </p:nvPicPr>
        <p:blipFill rotWithShape="1">
          <a:blip r:embed="rId3">
            <a:extLst>
              <a:ext uri="{28A0092B-C50C-407E-A947-70E740481C1C}">
                <a14:useLocalDpi xmlns:a14="http://schemas.microsoft.com/office/drawing/2010/main" val="0"/>
              </a:ext>
            </a:extLst>
          </a:blip>
          <a:srcRect l="10051" r="18113"/>
          <a:stretch/>
        </p:blipFill>
        <p:spPr>
          <a:xfrm>
            <a:off x="5768788" y="2606211"/>
            <a:ext cx="5029200" cy="3938027"/>
          </a:xfrm>
          <a:prstGeom prst="rect">
            <a:avLst/>
          </a:prstGeom>
        </p:spPr>
      </p:pic>
    </p:spTree>
    <p:extLst>
      <p:ext uri="{BB962C8B-B14F-4D97-AF65-F5344CB8AC3E}">
        <p14:creationId xmlns:p14="http://schemas.microsoft.com/office/powerpoint/2010/main" val="1656897982"/>
      </p:ext>
    </p:extLst>
  </p:cSld>
  <p:clrMapOvr>
    <a:masterClrMapping/>
  </p:clrMapOvr>
  <p:transition spd="slow">
    <p:fade/>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072288" y="564591"/>
            <a:ext cx="8911687" cy="1280890"/>
          </a:xfrm>
        </p:spPr>
        <p:txBody>
          <a:bodyPr/>
          <a:lstStyle/>
          <a:p>
            <a:r>
              <a:rPr lang="es-PE" dirty="0"/>
              <a:t> </a:t>
            </a:r>
            <a:r>
              <a:rPr lang="es-PE" dirty="0" smtClean="0"/>
              <a:t>   SERVICIO BASICO </a:t>
            </a:r>
            <a:endParaRPr lang="es-PE" dirty="0"/>
          </a:p>
        </p:txBody>
      </p:sp>
      <p:pic>
        <p:nvPicPr>
          <p:cNvPr id="5" name="Imagen 4" descr="C:\Users\Usuario\Downloads\Logo VERDEFLOR.png"/>
          <p:cNvPicPr/>
          <p:nvPr/>
        </p:nvPicPr>
        <p:blipFill>
          <a:blip r:embed="rId2">
            <a:extLst>
              <a:ext uri="{28A0092B-C50C-407E-A947-70E740481C1C}">
                <a14:useLocalDpi xmlns:a14="http://schemas.microsoft.com/office/drawing/2010/main" val="0"/>
              </a:ext>
            </a:extLst>
          </a:blip>
          <a:srcRect/>
          <a:stretch>
            <a:fillRect/>
          </a:stretch>
        </p:blipFill>
        <p:spPr bwMode="auto">
          <a:xfrm>
            <a:off x="8045358" y="564591"/>
            <a:ext cx="3581400" cy="1314450"/>
          </a:xfrm>
          <a:prstGeom prst="rect">
            <a:avLst/>
          </a:prstGeom>
          <a:noFill/>
          <a:ln>
            <a:noFill/>
          </a:ln>
        </p:spPr>
      </p:pic>
      <p:sp>
        <p:nvSpPr>
          <p:cNvPr id="4" name="3 Marcador de contenido"/>
          <p:cNvSpPr>
            <a:spLocks noGrp="1"/>
          </p:cNvSpPr>
          <p:nvPr>
            <p:ph idx="1"/>
          </p:nvPr>
        </p:nvSpPr>
        <p:spPr>
          <a:xfrm>
            <a:off x="561110" y="2603499"/>
            <a:ext cx="5245846" cy="3416300"/>
          </a:xfrm>
        </p:spPr>
        <p:txBody>
          <a:bodyPr/>
          <a:lstStyle/>
          <a:p>
            <a:pPr lvl="1"/>
            <a:r>
              <a:rPr lang="es-PE" sz="1400" dirty="0" smtClean="0"/>
              <a:t>Capacidad de producción  14 TN diarias.</a:t>
            </a:r>
          </a:p>
          <a:p>
            <a:pPr lvl="1"/>
            <a:r>
              <a:rPr lang="es-PE" sz="1400" dirty="0" smtClean="0"/>
              <a:t>Servicio </a:t>
            </a:r>
            <a:r>
              <a:rPr lang="es-PE" sz="1400" dirty="0"/>
              <a:t>de almacenamiento </a:t>
            </a:r>
            <a:r>
              <a:rPr lang="es-PE" sz="1400" dirty="0" smtClean="0"/>
              <a:t>refrigerado</a:t>
            </a:r>
            <a:r>
              <a:rPr lang="es-PE" sz="1400" dirty="0"/>
              <a:t>.</a:t>
            </a:r>
          </a:p>
          <a:p>
            <a:pPr lvl="1"/>
            <a:r>
              <a:rPr lang="es-PE" sz="1400" dirty="0"/>
              <a:t>Estiba al contenedor.</a:t>
            </a:r>
          </a:p>
          <a:p>
            <a:pPr lvl="1"/>
            <a:r>
              <a:rPr lang="es-PE" sz="1400" dirty="0"/>
              <a:t>Informe de producción dentro de las 24 horas del proceso.</a:t>
            </a:r>
          </a:p>
          <a:p>
            <a:pPr lvl="1"/>
            <a:r>
              <a:rPr lang="es-PE" sz="1400" dirty="0"/>
              <a:t>Sistema de trazabilidad.</a:t>
            </a:r>
          </a:p>
          <a:p>
            <a:pPr lvl="1"/>
            <a:r>
              <a:rPr lang="es-PE" sz="1400" dirty="0"/>
              <a:t>El costo incluye materiales de empaque: parihuelas, zunchos, esquineros y grapas.</a:t>
            </a:r>
          </a:p>
          <a:p>
            <a:pPr marL="720725" indent="-269875"/>
            <a:r>
              <a:rPr lang="es-PE" sz="1400" dirty="0"/>
              <a:t>Coordinación con SENASA en todo momento</a:t>
            </a:r>
            <a:r>
              <a:rPr lang="es-PE" sz="1400" dirty="0" smtClean="0"/>
              <a:t>.</a:t>
            </a:r>
          </a:p>
          <a:p>
            <a:pPr marL="720725" indent="-269875"/>
            <a:r>
              <a:rPr lang="es-PE" sz="1400" dirty="0" smtClean="0"/>
              <a:t>Seguridad permanente.</a:t>
            </a:r>
            <a:endParaRPr lang="es-PE" sz="1400" dirty="0"/>
          </a:p>
          <a:p>
            <a:endParaRPr lang="es-PE" dirty="0"/>
          </a:p>
        </p:txBody>
      </p:sp>
      <p:sp>
        <p:nvSpPr>
          <p:cNvPr id="3" name="Marcador de pie de página 2"/>
          <p:cNvSpPr>
            <a:spLocks noGrp="1"/>
          </p:cNvSpPr>
          <p:nvPr>
            <p:ph type="ftr" sz="quarter" idx="11"/>
          </p:nvPr>
        </p:nvSpPr>
        <p:spPr/>
        <p:txBody>
          <a:bodyPr/>
          <a:lstStyle/>
          <a:p>
            <a:r>
              <a:rPr lang="en-US" smtClean="0"/>
              <a:t>VERDEFLOR S.A.C.</a:t>
            </a:r>
            <a:endParaRPr lang="en-US" dirty="0"/>
          </a:p>
        </p:txBody>
      </p:sp>
      <p:pic>
        <p:nvPicPr>
          <p:cNvPr id="6" name="Imagen 5"/>
          <p:cNvPicPr>
            <a:picLocks noChangeAspect="1"/>
          </p:cNvPicPr>
          <p:nvPr/>
        </p:nvPicPr>
        <p:blipFill rotWithShape="1">
          <a:blip r:embed="rId3">
            <a:extLst>
              <a:ext uri="{28A0092B-C50C-407E-A947-70E740481C1C}">
                <a14:useLocalDpi xmlns:a14="http://schemas.microsoft.com/office/drawing/2010/main" val="0"/>
              </a:ext>
            </a:extLst>
          </a:blip>
          <a:srcRect r="8566"/>
          <a:stretch/>
        </p:blipFill>
        <p:spPr>
          <a:xfrm>
            <a:off x="6637899" y="2777079"/>
            <a:ext cx="4988859" cy="3069141"/>
          </a:xfrm>
          <a:prstGeom prst="rect">
            <a:avLst/>
          </a:prstGeom>
        </p:spPr>
      </p:pic>
    </p:spTree>
    <p:extLst>
      <p:ext uri="{BB962C8B-B14F-4D97-AF65-F5344CB8AC3E}">
        <p14:creationId xmlns:p14="http://schemas.microsoft.com/office/powerpoint/2010/main" val="2355009298"/>
      </p:ext>
    </p:extLst>
  </p:cSld>
  <p:clrMapOvr>
    <a:masterClrMapping/>
  </p:clrMapOvr>
  <p:transition spd="slow">
    <p:fade/>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790722" y="598352"/>
            <a:ext cx="8911687" cy="1280890"/>
          </a:xfrm>
        </p:spPr>
        <p:txBody>
          <a:bodyPr/>
          <a:lstStyle/>
          <a:p>
            <a:r>
              <a:rPr lang="es-PE" dirty="0" smtClean="0"/>
              <a:t>SERVICIO DE FRÍO</a:t>
            </a:r>
            <a:endParaRPr lang="es-PE" dirty="0"/>
          </a:p>
        </p:txBody>
      </p:sp>
      <p:sp>
        <p:nvSpPr>
          <p:cNvPr id="3" name="Marcador de contenido 2"/>
          <p:cNvSpPr>
            <a:spLocks noGrp="1"/>
          </p:cNvSpPr>
          <p:nvPr>
            <p:ph idx="1"/>
          </p:nvPr>
        </p:nvSpPr>
        <p:spPr>
          <a:xfrm>
            <a:off x="1494508" y="2713150"/>
            <a:ext cx="4481289" cy="3777622"/>
          </a:xfrm>
        </p:spPr>
        <p:txBody>
          <a:bodyPr/>
          <a:lstStyle/>
          <a:p>
            <a:pPr marL="342900" lvl="2" indent="-342900"/>
            <a:r>
              <a:rPr lang="es-PE" dirty="0"/>
              <a:t>SERVICIO DE FRIO Y CONSERVACION DE FRUTAS: TUNELEADO, CONSERVACION, ALMACENAMIENTO EN CAMARA DE FRIO Y DESPACHO.</a:t>
            </a:r>
            <a:endParaRPr lang="es-PE" sz="1200" dirty="0"/>
          </a:p>
          <a:p>
            <a:endParaRPr lang="es-PE" dirty="0"/>
          </a:p>
        </p:txBody>
      </p:sp>
      <p:sp>
        <p:nvSpPr>
          <p:cNvPr id="5" name="Marcador de pie de página 4"/>
          <p:cNvSpPr>
            <a:spLocks noGrp="1"/>
          </p:cNvSpPr>
          <p:nvPr>
            <p:ph type="ftr" sz="quarter" idx="11"/>
          </p:nvPr>
        </p:nvSpPr>
        <p:spPr/>
        <p:txBody>
          <a:bodyPr/>
          <a:lstStyle/>
          <a:p>
            <a:r>
              <a:rPr lang="en-US" smtClean="0"/>
              <a:t>VERDEFLOR S.A.C.</a:t>
            </a:r>
            <a:endParaRPr lang="en-US" dirty="0"/>
          </a:p>
        </p:txBody>
      </p:sp>
      <p:pic>
        <p:nvPicPr>
          <p:cNvPr id="6" name="Imagen 5"/>
          <p:cNvPicPr>
            <a:picLocks noChangeAspect="1"/>
          </p:cNvPicPr>
          <p:nvPr/>
        </p:nvPicPr>
        <p:blipFill rotWithShape="1">
          <a:blip r:embed="rId2">
            <a:extLst>
              <a:ext uri="{28A0092B-C50C-407E-A947-70E740481C1C}">
                <a14:useLocalDpi xmlns:a14="http://schemas.microsoft.com/office/drawing/2010/main" val="0"/>
              </a:ext>
            </a:extLst>
          </a:blip>
          <a:srcRect t="22353" b="9804"/>
          <a:stretch/>
        </p:blipFill>
        <p:spPr>
          <a:xfrm>
            <a:off x="7328560" y="2043956"/>
            <a:ext cx="3155752" cy="4652683"/>
          </a:xfrm>
          <a:prstGeom prst="rect">
            <a:avLst/>
          </a:prstGeom>
        </p:spPr>
      </p:pic>
    </p:spTree>
    <p:extLst>
      <p:ext uri="{BB962C8B-B14F-4D97-AF65-F5344CB8AC3E}">
        <p14:creationId xmlns:p14="http://schemas.microsoft.com/office/powerpoint/2010/main" val="2025369821"/>
      </p:ext>
    </p:extLst>
  </p:cSld>
  <p:clrMapOvr>
    <a:masterClrMapping/>
  </p:clrMapOvr>
  <p:transition spd="slow">
    <p:fade/>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3118225" y="1134283"/>
            <a:ext cx="4586940" cy="1097179"/>
          </a:xfrm>
        </p:spPr>
        <p:txBody>
          <a:bodyPr/>
          <a:lstStyle/>
          <a:p>
            <a:pPr algn="ctr"/>
            <a:r>
              <a:rPr lang="es-PE" sz="5400" b="1" dirty="0" smtClean="0"/>
              <a:t>GRACIAS</a:t>
            </a:r>
            <a:endParaRPr lang="es-PE" sz="5400" b="1" dirty="0"/>
          </a:p>
        </p:txBody>
      </p:sp>
      <p:sp>
        <p:nvSpPr>
          <p:cNvPr id="4" name="Marcador de pie de página 3"/>
          <p:cNvSpPr>
            <a:spLocks noGrp="1"/>
          </p:cNvSpPr>
          <p:nvPr>
            <p:ph type="ftr" sz="quarter" idx="11"/>
          </p:nvPr>
        </p:nvSpPr>
        <p:spPr>
          <a:xfrm>
            <a:off x="7916651" y="6240188"/>
            <a:ext cx="3859795" cy="304801"/>
          </a:xfrm>
        </p:spPr>
        <p:txBody>
          <a:bodyPr/>
          <a:lstStyle/>
          <a:p>
            <a:pPr algn="r"/>
            <a:r>
              <a:rPr lang="en-US" sz="1200" dirty="0" smtClean="0"/>
              <a:t>VERDEFLOR S.A.C.</a:t>
            </a:r>
            <a:endParaRPr lang="en-US" sz="1200" dirty="0"/>
          </a:p>
        </p:txBody>
      </p:sp>
      <p:pic>
        <p:nvPicPr>
          <p:cNvPr id="3074" name="Picture 2" descr="Food News Latam - La Frambuesa impulsa nuevos cultivos para exportació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47682" y="2608731"/>
            <a:ext cx="6508376" cy="32541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49318771"/>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ala de reuniones Ion">
  <a:themeElements>
    <a:clrScheme name="Ion Boardroom">
      <a:dk1>
        <a:sysClr val="windowText" lastClr="000000"/>
      </a:dk1>
      <a:lt1>
        <a:sysClr val="window" lastClr="FFFFFF"/>
      </a:lt1>
      <a:dk2>
        <a:srgbClr val="3B3059"/>
      </a:dk2>
      <a:lt2>
        <a:srgbClr val="EBEBEB"/>
      </a:lt2>
      <a:accent1>
        <a:srgbClr val="B31166"/>
      </a:accent1>
      <a:accent2>
        <a:srgbClr val="E33D6F"/>
      </a:accent2>
      <a:accent3>
        <a:srgbClr val="E45F3C"/>
      </a:accent3>
      <a:accent4>
        <a:srgbClr val="E9943A"/>
      </a:accent4>
      <a:accent5>
        <a:srgbClr val="9B6BF2"/>
      </a:accent5>
      <a:accent6>
        <a:srgbClr val="D53DD0"/>
      </a:accent6>
      <a:hlink>
        <a:srgbClr val="8F8F8F"/>
      </a:hlink>
      <a:folHlink>
        <a:srgbClr val="A5A5A5"/>
      </a:folHlink>
    </a:clrScheme>
    <a:fontScheme name="Ion Boardroom">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Boardroom">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24000"/>
                <a:satMod val="148000"/>
                <a:lumMod val="124000"/>
              </a:schemeClr>
            </a:gs>
            <a:gs pos="100000">
              <a:schemeClr val="phClr">
                <a:shade val="76000"/>
                <a:hueMod val="89000"/>
                <a:satMod val="164000"/>
                <a:lumMod val="56000"/>
              </a:schemeClr>
            </a:gs>
          </a:gsLst>
          <a:path path="circle">
            <a:fillToRect l="45000" t="65000" r="125000" b="100000"/>
          </a:path>
        </a:gradFill>
        <a:blipFill rotWithShape="1">
          <a:blip xmlns:r="http://schemas.openxmlformats.org/officeDocument/2006/relationships" r:embed="rId1">
            <a:duotone>
              <a:schemeClr val="phClr">
                <a:shade val="69000"/>
                <a:hueMod val="91000"/>
                <a:satMod val="164000"/>
                <a:lumMod val="74000"/>
              </a:schemeClr>
              <a:schemeClr val="phClr">
                <a:hueMod val="124000"/>
                <a:satMod val="140000"/>
                <a:lumMod val="142000"/>
              </a:schemeClr>
            </a:duotone>
          </a:blip>
          <a:stretch/>
        </a:blipFill>
      </a:bgFillStyleLst>
    </a:fmtScheme>
  </a:themeElements>
  <a:objectDefaults/>
  <a:extraClrSchemeLst/>
  <a:extLst>
    <a:ext uri="{05A4C25C-085E-4340-85A3-A5531E510DB2}">
      <thm15:themeFamily xmlns:thm15="http://schemas.microsoft.com/office/thememl/2012/main" name="Ion Boardroom" id="{FC33163D-4339-46B1-8EED-24C834239D99}" vid="{B8502691-933B-45FE-8764-BA278511EF27}"/>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 Boardroom</Template>
  <TotalTime>947</TotalTime>
  <Words>803</Words>
  <Application>Microsoft Office PowerPoint</Application>
  <PresentationFormat>Panorámica</PresentationFormat>
  <Paragraphs>160</Paragraphs>
  <Slides>22</Slides>
  <Notes>2</Notes>
  <HiddenSlides>0</HiddenSlides>
  <MMClips>0</MMClips>
  <ScaleCrop>false</ScaleCrop>
  <HeadingPairs>
    <vt:vector size="6" baseType="variant">
      <vt:variant>
        <vt:lpstr>Fuentes usadas</vt:lpstr>
      </vt:variant>
      <vt:variant>
        <vt:i4>6</vt:i4>
      </vt:variant>
      <vt:variant>
        <vt:lpstr>Tema</vt:lpstr>
      </vt:variant>
      <vt:variant>
        <vt:i4>1</vt:i4>
      </vt:variant>
      <vt:variant>
        <vt:lpstr>Títulos de diapositiva</vt:lpstr>
      </vt:variant>
      <vt:variant>
        <vt:i4>22</vt:i4>
      </vt:variant>
    </vt:vector>
  </HeadingPairs>
  <TitlesOfParts>
    <vt:vector size="29" baseType="lpstr">
      <vt:lpstr>Arial</vt:lpstr>
      <vt:lpstr>Calibri</vt:lpstr>
      <vt:lpstr>Century Gothic</vt:lpstr>
      <vt:lpstr>Times New Roman</vt:lpstr>
      <vt:lpstr>Wingdings</vt:lpstr>
      <vt:lpstr>Wingdings 3</vt:lpstr>
      <vt:lpstr>Sala de reuniones Ion</vt:lpstr>
      <vt:lpstr>CADENA DE FRÍO Y CONDICIONES PARA EL EMPACADO DE FRAMBUESA</vt:lpstr>
      <vt:lpstr>ESPECIFICACIONES TÉCNICAS</vt:lpstr>
      <vt:lpstr>ESPECIFICACIONES TÉCNICAS</vt:lpstr>
      <vt:lpstr>PROCESO DE  EMPACADO </vt:lpstr>
      <vt:lpstr>PROCESO DE EMPACADO</vt:lpstr>
      <vt:lpstr>FACTORES QUE INFLUYEN EN LA CALIDAD </vt:lpstr>
      <vt:lpstr>FACTORES: RESPIRACIÓN</vt:lpstr>
      <vt:lpstr>FACTORES: TRANSPIRACIÓN</vt:lpstr>
      <vt:lpstr>FACTORES: Daños físicos</vt:lpstr>
      <vt:lpstr>TEMPERATURA Y VIDA ÚTIL</vt:lpstr>
      <vt:lpstr>TEMPERATURA Y VIDA ÚTIL</vt:lpstr>
      <vt:lpstr>DEFECTOS POST COSECHA </vt:lpstr>
      <vt:lpstr>DEFECTOS POST COSECHA</vt:lpstr>
      <vt:lpstr>ENFERMEDADES POST COSECHA</vt:lpstr>
      <vt:lpstr>REQUISITOS FITOSANITARIOS</vt:lpstr>
      <vt:lpstr>SERVICIO DE EMPACADO</vt:lpstr>
      <vt:lpstr>UBICACIÓN</vt:lpstr>
      <vt:lpstr>CERTIFICACIONES</vt:lpstr>
      <vt:lpstr>      SERVICIO DE EMPACADO </vt:lpstr>
      <vt:lpstr>    SERVICIO BASICO </vt:lpstr>
      <vt:lpstr>SERVICIO DE FRÍO</vt:lpstr>
      <vt:lpstr>GRACIAS</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Usuario</dc:creator>
  <cp:lastModifiedBy>Usuario</cp:lastModifiedBy>
  <cp:revision>32</cp:revision>
  <dcterms:created xsi:type="dcterms:W3CDTF">2020-11-26T01:55:38Z</dcterms:created>
  <dcterms:modified xsi:type="dcterms:W3CDTF">2020-11-26T18:04:31Z</dcterms:modified>
</cp:coreProperties>
</file>