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3" r:id="rId5"/>
    <p:sldId id="274" r:id="rId6"/>
    <p:sldId id="275" r:id="rId7"/>
    <p:sldId id="276" r:id="rId8"/>
    <p:sldId id="278" r:id="rId9"/>
    <p:sldId id="279" r:id="rId10"/>
    <p:sldId id="266" r:id="rId11"/>
    <p:sldId id="281" r:id="rId12"/>
    <p:sldId id="265" r:id="rId13"/>
    <p:sldId id="282" r:id="rId14"/>
    <p:sldId id="280" r:id="rId15"/>
    <p:sldId id="269" r:id="rId16"/>
    <p:sldId id="288" r:id="rId17"/>
    <p:sldId id="287" r:id="rId18"/>
    <p:sldId id="283" r:id="rId19"/>
    <p:sldId id="284" r:id="rId20"/>
    <p:sldId id="285" r:id="rId21"/>
    <p:sldId id="286" r:id="rId22"/>
    <p:sldId id="268" r:id="rId23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72" d="100"/>
          <a:sy n="72" d="100"/>
        </p:scale>
        <p:origin x="-1254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2943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40768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2239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56303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69760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7103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87160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03872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02476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8823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2914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485CE-34F8-4603-A014-BBE1A97C3B42}" type="datetimeFigureOut">
              <a:rPr lang="es-PE" smtClean="0"/>
              <a:t>26/11/2020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DB2B4-8AF8-4F5E-B06E-8C507840B2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6682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512168"/>
          </a:xfrm>
        </p:spPr>
        <p:txBody>
          <a:bodyPr/>
          <a:lstStyle/>
          <a:p>
            <a:r>
              <a:rPr lang="es-PE" b="1" dirty="0" smtClean="0">
                <a:solidFill>
                  <a:schemeClr val="accent2">
                    <a:lumMod val="75000"/>
                  </a:schemeClr>
                </a:solidFill>
              </a:rPr>
              <a:t>Frambuesas en Perú</a:t>
            </a:r>
            <a:endParaRPr lang="es-PE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03848" y="2300536"/>
            <a:ext cx="2592288" cy="3096345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51043"/>
            <a:ext cx="2808312" cy="3194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998504"/>
            <a:ext cx="2520280" cy="124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1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>
                <a:solidFill>
                  <a:schemeClr val="accent2">
                    <a:lumMod val="75000"/>
                  </a:schemeClr>
                </a:solidFill>
              </a:rPr>
              <a:t>Aptitud Agrícola de Perú</a:t>
            </a:r>
            <a:endParaRPr lang="es-PE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PE" dirty="0" smtClean="0">
                <a:solidFill>
                  <a:srgbClr val="0070C0"/>
                </a:solidFill>
              </a:rPr>
              <a:t>Determinado por:</a:t>
            </a:r>
          </a:p>
          <a:p>
            <a:r>
              <a:rPr lang="es-PE" dirty="0" smtClean="0">
                <a:solidFill>
                  <a:srgbClr val="0070C0"/>
                </a:solidFill>
              </a:rPr>
              <a:t>Ubicación Geográfica </a:t>
            </a:r>
          </a:p>
          <a:p>
            <a:r>
              <a:rPr lang="es-PE" dirty="0" smtClean="0">
                <a:solidFill>
                  <a:srgbClr val="0070C0"/>
                </a:solidFill>
              </a:rPr>
              <a:t>Corrientes Marinas</a:t>
            </a:r>
          </a:p>
          <a:p>
            <a:r>
              <a:rPr lang="es-PE" dirty="0" smtClean="0">
                <a:solidFill>
                  <a:srgbClr val="0070C0"/>
                </a:solidFill>
              </a:rPr>
              <a:t>Cordillera de los Andes</a:t>
            </a:r>
          </a:p>
          <a:p>
            <a:pPr marL="0" indent="0">
              <a:buNone/>
            </a:pPr>
            <a:endParaRPr lang="es-PE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PE" dirty="0" smtClean="0">
                <a:solidFill>
                  <a:srgbClr val="0070C0"/>
                </a:solidFill>
              </a:rPr>
              <a:t>Posibilidad de cultivar en diferentes pisos altitudinales</a:t>
            </a:r>
          </a:p>
          <a:p>
            <a:pPr marL="0" indent="0">
              <a:buNone/>
            </a:pPr>
            <a:endParaRPr lang="es-PE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PE" dirty="0" smtClean="0">
                <a:solidFill>
                  <a:srgbClr val="0070C0"/>
                </a:solidFill>
              </a:rPr>
              <a:t>Ecosistemas (84 de 103) y Climas (28 de 32)</a:t>
            </a:r>
          </a:p>
          <a:p>
            <a:pPr marL="0" indent="0">
              <a:buNone/>
            </a:pPr>
            <a:r>
              <a:rPr lang="es-PE" dirty="0" smtClean="0">
                <a:solidFill>
                  <a:srgbClr val="0070C0"/>
                </a:solidFill>
              </a:rPr>
              <a:t>			Biodiversidad </a:t>
            </a:r>
            <a:endParaRPr lang="es-P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04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b="1" dirty="0" smtClean="0">
                <a:solidFill>
                  <a:schemeClr val="accent2">
                    <a:lumMod val="75000"/>
                  </a:schemeClr>
                </a:solidFill>
              </a:rPr>
              <a:t>Inicios Instalación Frambuesas Perú</a:t>
            </a:r>
            <a:endParaRPr lang="es-PE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25000" lnSpcReduction="20000"/>
          </a:bodyPr>
          <a:lstStyle/>
          <a:p>
            <a:r>
              <a:rPr lang="es-PE" sz="8000" dirty="0" smtClean="0">
                <a:solidFill>
                  <a:srgbClr val="0070C0"/>
                </a:solidFill>
              </a:rPr>
              <a:t>Año 2009 Proyecto </a:t>
            </a:r>
            <a:r>
              <a:rPr lang="es-PE" sz="8000" dirty="0" err="1" smtClean="0">
                <a:solidFill>
                  <a:srgbClr val="0070C0"/>
                </a:solidFill>
              </a:rPr>
              <a:t>PRA</a:t>
            </a:r>
            <a:r>
              <a:rPr lang="es-PE" sz="8000" dirty="0" smtClean="0">
                <a:solidFill>
                  <a:srgbClr val="0070C0"/>
                </a:solidFill>
              </a:rPr>
              <a:t> en Huaraz</a:t>
            </a:r>
          </a:p>
          <a:p>
            <a:endParaRPr lang="es-PE" sz="8000" dirty="0">
              <a:solidFill>
                <a:srgbClr val="0070C0"/>
              </a:solidFill>
            </a:endParaRPr>
          </a:p>
          <a:p>
            <a:r>
              <a:rPr lang="es-PE" sz="8000" dirty="0" smtClean="0">
                <a:solidFill>
                  <a:srgbClr val="0070C0"/>
                </a:solidFill>
              </a:rPr>
              <a:t>Año 2010 </a:t>
            </a:r>
            <a:r>
              <a:rPr lang="es-PE" sz="8000" dirty="0" err="1" smtClean="0">
                <a:solidFill>
                  <a:srgbClr val="0070C0"/>
                </a:solidFill>
              </a:rPr>
              <a:t>MINAGRI</a:t>
            </a:r>
            <a:r>
              <a:rPr lang="es-PE" sz="8000" dirty="0" smtClean="0">
                <a:solidFill>
                  <a:srgbClr val="0070C0"/>
                </a:solidFill>
              </a:rPr>
              <a:t>/Servicios Procesadora Perú </a:t>
            </a:r>
            <a:r>
              <a:rPr lang="es-PE" sz="8000" dirty="0" err="1" smtClean="0">
                <a:solidFill>
                  <a:srgbClr val="0070C0"/>
                </a:solidFill>
              </a:rPr>
              <a:t>SAC</a:t>
            </a:r>
            <a:endParaRPr lang="es-PE" sz="8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PE" sz="8000" dirty="0" smtClean="0">
                <a:solidFill>
                  <a:srgbClr val="0070C0"/>
                </a:solidFill>
              </a:rPr>
              <a:t>Visita de Experto Chileno de Frambuesas a Diferentes Regiones</a:t>
            </a:r>
          </a:p>
          <a:p>
            <a:pPr marL="0" indent="0">
              <a:buNone/>
            </a:pPr>
            <a:r>
              <a:rPr lang="es-PE" sz="8000" dirty="0" smtClean="0">
                <a:solidFill>
                  <a:srgbClr val="0070C0"/>
                </a:solidFill>
              </a:rPr>
              <a:t>Pasantía a Chile de Productores de Cajamarca Lambayeque y Huancavelica</a:t>
            </a:r>
          </a:p>
          <a:p>
            <a:pPr marL="0" indent="0">
              <a:buNone/>
            </a:pPr>
            <a:r>
              <a:rPr lang="es-PE" sz="8000" dirty="0" smtClean="0">
                <a:solidFill>
                  <a:srgbClr val="0070C0"/>
                </a:solidFill>
              </a:rPr>
              <a:t>Protocolo de Importación de Frambuesas In Vitro Chile </a:t>
            </a:r>
          </a:p>
          <a:p>
            <a:pPr marL="0" indent="0">
              <a:buNone/>
            </a:pPr>
            <a:r>
              <a:rPr lang="es-PE" sz="8000" dirty="0" smtClean="0">
                <a:solidFill>
                  <a:srgbClr val="0070C0"/>
                </a:solidFill>
              </a:rPr>
              <a:t>Importación de Material Genético In Vitro de Chile</a:t>
            </a:r>
          </a:p>
          <a:p>
            <a:pPr marL="457200" lvl="1" indent="0">
              <a:buNone/>
            </a:pPr>
            <a:endParaRPr lang="es-PE" sz="8000" dirty="0">
              <a:solidFill>
                <a:srgbClr val="0070C0"/>
              </a:solidFill>
            </a:endParaRPr>
          </a:p>
          <a:p>
            <a:r>
              <a:rPr lang="es-PE" sz="8000" dirty="0" smtClean="0">
                <a:solidFill>
                  <a:srgbClr val="0070C0"/>
                </a:solidFill>
              </a:rPr>
              <a:t>Año 2012 Proyecto </a:t>
            </a:r>
            <a:r>
              <a:rPr lang="es-PE" sz="8000" dirty="0" err="1" smtClean="0">
                <a:solidFill>
                  <a:srgbClr val="0070C0"/>
                </a:solidFill>
              </a:rPr>
              <a:t>FIDECOM</a:t>
            </a:r>
            <a:r>
              <a:rPr lang="es-PE" sz="8000" dirty="0" smtClean="0">
                <a:solidFill>
                  <a:srgbClr val="0070C0"/>
                </a:solidFill>
              </a:rPr>
              <a:t> de </a:t>
            </a:r>
            <a:r>
              <a:rPr lang="es-PE" sz="8000" dirty="0" err="1" smtClean="0">
                <a:solidFill>
                  <a:srgbClr val="0070C0"/>
                </a:solidFill>
              </a:rPr>
              <a:t>FINCyT</a:t>
            </a:r>
            <a:r>
              <a:rPr lang="es-PE" sz="8000" dirty="0" smtClean="0">
                <a:solidFill>
                  <a:srgbClr val="0070C0"/>
                </a:solidFill>
              </a:rPr>
              <a:t>/Servicios Procesadora Perú </a:t>
            </a:r>
            <a:r>
              <a:rPr lang="es-PE" sz="8000" dirty="0" err="1" smtClean="0">
                <a:solidFill>
                  <a:srgbClr val="0070C0"/>
                </a:solidFill>
              </a:rPr>
              <a:t>SAC</a:t>
            </a:r>
            <a:endParaRPr lang="es-PE" sz="8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PE" sz="8000" b="1" dirty="0" smtClean="0">
                <a:solidFill>
                  <a:srgbClr val="0070C0"/>
                </a:solidFill>
              </a:rPr>
              <a:t>Desarrollo </a:t>
            </a:r>
            <a:r>
              <a:rPr lang="es-PE" sz="8000" b="1" dirty="0">
                <a:solidFill>
                  <a:srgbClr val="0070C0"/>
                </a:solidFill>
              </a:rPr>
              <a:t>de 01 Protocolo para la Producción de Plantas de Frambuesa       a partir de la micro propagación in vitro de </a:t>
            </a:r>
            <a:r>
              <a:rPr lang="es-PE" sz="8000" b="1" dirty="0" err="1" smtClean="0">
                <a:solidFill>
                  <a:srgbClr val="0070C0"/>
                </a:solidFill>
              </a:rPr>
              <a:t>plantines</a:t>
            </a:r>
            <a:r>
              <a:rPr lang="es-PE" sz="8000" b="1" dirty="0" smtClean="0">
                <a:solidFill>
                  <a:srgbClr val="0070C0"/>
                </a:solidFill>
              </a:rPr>
              <a:t> </a:t>
            </a:r>
            <a:r>
              <a:rPr lang="es-PE" sz="8000" b="1" dirty="0">
                <a:solidFill>
                  <a:srgbClr val="0070C0"/>
                </a:solidFill>
              </a:rPr>
              <a:t>y su aprovechamiento comercial en la Región Cajamarca. Proyecto en alianza con </a:t>
            </a:r>
            <a:r>
              <a:rPr lang="es-PE" sz="8000" b="1" dirty="0" err="1">
                <a:solidFill>
                  <a:srgbClr val="0070C0"/>
                </a:solidFill>
              </a:rPr>
              <a:t>INIA</a:t>
            </a:r>
            <a:r>
              <a:rPr lang="es-PE" sz="8000" b="1" dirty="0">
                <a:solidFill>
                  <a:srgbClr val="0070C0"/>
                </a:solidFill>
              </a:rPr>
              <a:t> en Baños del </a:t>
            </a:r>
            <a:r>
              <a:rPr lang="es-PE" sz="8000" b="1" dirty="0" smtClean="0">
                <a:solidFill>
                  <a:srgbClr val="0070C0"/>
                </a:solidFill>
              </a:rPr>
              <a:t>Inca y con las variedades Heritage y Meeker</a:t>
            </a:r>
            <a:endParaRPr lang="es-PE" sz="8000" b="1" dirty="0">
              <a:solidFill>
                <a:srgbClr val="0070C0"/>
              </a:solidFill>
            </a:endParaRPr>
          </a:p>
          <a:p>
            <a:endParaRPr lang="es-PE" sz="8000" dirty="0" smtClean="0">
              <a:solidFill>
                <a:srgbClr val="0070C0"/>
              </a:solidFill>
            </a:endParaRPr>
          </a:p>
          <a:p>
            <a:r>
              <a:rPr lang="es-PE" sz="8000" dirty="0" smtClean="0">
                <a:solidFill>
                  <a:srgbClr val="0070C0"/>
                </a:solidFill>
              </a:rPr>
              <a:t>Promoción por parte de Sierra y Selva Exportadora </a:t>
            </a:r>
          </a:p>
          <a:p>
            <a:pPr marL="0" indent="0">
              <a:buNone/>
            </a:pPr>
            <a:endParaRPr lang="es-PE" sz="80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PE" sz="80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PE" sz="80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PE" sz="8000" dirty="0" smtClean="0">
                <a:solidFill>
                  <a:srgbClr val="0070C0"/>
                </a:solidFill>
              </a:rPr>
              <a:t>      </a:t>
            </a:r>
            <a:r>
              <a:rPr lang="es-PE" sz="7400" dirty="0" smtClean="0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s-PE" sz="7400" dirty="0" smtClean="0">
                <a:solidFill>
                  <a:srgbClr val="0070C0"/>
                </a:solidFill>
              </a:rPr>
              <a:t>           </a:t>
            </a:r>
            <a:endParaRPr lang="es-PE" sz="7400" b="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lvl="1" indent="0">
              <a:buNone/>
            </a:pPr>
            <a:endParaRPr lang="es-PE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r>
              <a:rPr lang="es-PE" dirty="0" smtClean="0">
                <a:solidFill>
                  <a:srgbClr val="0070C0"/>
                </a:solidFill>
              </a:rPr>
              <a:t>  </a:t>
            </a:r>
          </a:p>
          <a:p>
            <a:pPr marL="0" indent="0">
              <a:buNone/>
            </a:pPr>
            <a:r>
              <a:rPr lang="es-PE" dirty="0">
                <a:solidFill>
                  <a:srgbClr val="0070C0"/>
                </a:solidFill>
              </a:rPr>
              <a:t>	</a:t>
            </a:r>
            <a:r>
              <a:rPr lang="es-PE" dirty="0" smtClean="0">
                <a:solidFill>
                  <a:srgbClr val="0070C0"/>
                </a:solidFill>
              </a:rPr>
              <a:t>  </a:t>
            </a:r>
          </a:p>
          <a:p>
            <a:endParaRPr lang="es-PE" dirty="0" smtClean="0">
              <a:solidFill>
                <a:srgbClr val="0070C0"/>
              </a:solidFill>
            </a:endParaRPr>
          </a:p>
          <a:p>
            <a:pPr lvl="1"/>
            <a:endParaRPr lang="es-PE" dirty="0" smtClean="0">
              <a:solidFill>
                <a:srgbClr val="0070C0"/>
              </a:solidFill>
            </a:endParaRPr>
          </a:p>
          <a:p>
            <a:pPr lvl="1"/>
            <a:endParaRPr lang="es-P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17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Situación Actual</a:t>
            </a:r>
            <a:endParaRPr lang="es-P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 smtClean="0">
                <a:solidFill>
                  <a:srgbClr val="0070C0"/>
                </a:solidFill>
              </a:rPr>
              <a:t>Convenio de Cooperación con </a:t>
            </a:r>
            <a:r>
              <a:rPr lang="es-PE" dirty="0" err="1" smtClean="0">
                <a:solidFill>
                  <a:srgbClr val="0070C0"/>
                </a:solidFill>
              </a:rPr>
              <a:t>INIA</a:t>
            </a:r>
            <a:r>
              <a:rPr lang="es-PE" dirty="0" smtClean="0">
                <a:solidFill>
                  <a:srgbClr val="0070C0"/>
                </a:solidFill>
              </a:rPr>
              <a:t> Instituto Nacional de Innovación Agraria en la Estación de Baños del Inca en Cajamarca</a:t>
            </a:r>
          </a:p>
          <a:p>
            <a:endParaRPr lang="es-PE" dirty="0">
              <a:solidFill>
                <a:srgbClr val="0070C0"/>
              </a:solidFill>
            </a:endParaRPr>
          </a:p>
          <a:p>
            <a:r>
              <a:rPr lang="es-PE" dirty="0" smtClean="0">
                <a:solidFill>
                  <a:srgbClr val="0070C0"/>
                </a:solidFill>
              </a:rPr>
              <a:t>Infraestructura para Propagación de </a:t>
            </a:r>
            <a:r>
              <a:rPr lang="es-PE" dirty="0" err="1" smtClean="0">
                <a:solidFill>
                  <a:srgbClr val="0070C0"/>
                </a:solidFill>
              </a:rPr>
              <a:t>Berries</a:t>
            </a:r>
            <a:endParaRPr lang="es-PE" dirty="0" smtClean="0">
              <a:solidFill>
                <a:srgbClr val="0070C0"/>
              </a:solidFill>
            </a:endParaRPr>
          </a:p>
          <a:p>
            <a:pPr lvl="1"/>
            <a:r>
              <a:rPr lang="es-PE" dirty="0" smtClean="0">
                <a:solidFill>
                  <a:srgbClr val="0070C0"/>
                </a:solidFill>
              </a:rPr>
              <a:t>Laboratorio</a:t>
            </a:r>
          </a:p>
          <a:p>
            <a:pPr lvl="1"/>
            <a:r>
              <a:rPr lang="es-PE" dirty="0" smtClean="0">
                <a:solidFill>
                  <a:srgbClr val="0070C0"/>
                </a:solidFill>
              </a:rPr>
              <a:t>Invernaderos</a:t>
            </a:r>
          </a:p>
          <a:p>
            <a:pPr lvl="1"/>
            <a:r>
              <a:rPr lang="es-PE" dirty="0" smtClean="0">
                <a:solidFill>
                  <a:srgbClr val="0070C0"/>
                </a:solidFill>
              </a:rPr>
              <a:t>Parcelas Demostrativas</a:t>
            </a:r>
            <a:endParaRPr lang="es-P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54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Laboratorio en </a:t>
            </a:r>
            <a:r>
              <a:rPr lang="es-PE" dirty="0" err="1" smtClean="0">
                <a:solidFill>
                  <a:schemeClr val="accent2">
                    <a:lumMod val="75000"/>
                  </a:schemeClr>
                </a:solidFill>
              </a:rPr>
              <a:t>INIA</a:t>
            </a:r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 Baños del Inca</a:t>
            </a:r>
            <a:endParaRPr lang="es-PE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Luis\Desktop\FOTOSSSS\Baños y Sullusccocha\Laboratorio 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92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Material In Vitro</a:t>
            </a:r>
            <a:endParaRPr lang="es-PE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Luis\Desktop\FOTOSSSS\Baños y Sullusccocha\Micro Propagación Frambuesa 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324036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uis\Desktop\FOTOSSSS\Baños y Sullusccocha\Micro Propagación Arándano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1484784"/>
            <a:ext cx="280831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03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18305948" y="274638"/>
            <a:ext cx="45755896" cy="1143000"/>
          </a:xfrm>
        </p:spPr>
        <p:txBody>
          <a:bodyPr/>
          <a:lstStyle/>
          <a:p>
            <a:r>
              <a:rPr lang="es-PE" dirty="0" smtClean="0"/>
              <a:t>  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92697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Propagación Comercial de Frambuesas Heritage</a:t>
            </a:r>
            <a:endParaRPr lang="es-PE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628800"/>
            <a:ext cx="432048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04864"/>
            <a:ext cx="3744416" cy="294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211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Validación en Regiones Andinas</a:t>
            </a:r>
            <a:b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2900 msnm</a:t>
            </a:r>
            <a:endParaRPr lang="es-PE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2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4248472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3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2856"/>
            <a:ext cx="4320480" cy="3096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89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Validación en Costa Norte</a:t>
            </a:r>
            <a:endParaRPr lang="es-PE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2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32" y="1556792"/>
            <a:ext cx="3308988" cy="4536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3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3240360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203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>
                <a:solidFill>
                  <a:schemeClr val="accent2">
                    <a:lumMod val="75000"/>
                  </a:schemeClr>
                </a:solidFill>
              </a:rPr>
              <a:t>Modelo de Negocio</a:t>
            </a:r>
            <a:endParaRPr lang="es-PE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05925"/>
            <a:ext cx="8229600" cy="4114512"/>
          </a:xfrm>
        </p:spPr>
        <p:txBody>
          <a:bodyPr/>
          <a:lstStyle/>
          <a:p>
            <a:pPr marL="0" indent="0">
              <a:buNone/>
            </a:pPr>
            <a:r>
              <a:rPr lang="es-P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Contratos con Productor que incluyen:</a:t>
            </a:r>
          </a:p>
          <a:p>
            <a:pPr marL="0" indent="0">
              <a:buNone/>
            </a:pPr>
            <a:endParaRPr lang="es-PE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s-P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Venta de </a:t>
            </a:r>
            <a:r>
              <a:rPr lang="es-PE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Plantines</a:t>
            </a:r>
            <a:r>
              <a:rPr lang="es-P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Frambuesa</a:t>
            </a:r>
          </a:p>
          <a:p>
            <a:endParaRPr lang="es-PE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s-P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Asistencia Técnica y Capacitación</a:t>
            </a:r>
          </a:p>
          <a:p>
            <a:endParaRPr lang="es-PE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s-P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Contactos con el Mercado</a:t>
            </a:r>
            <a:endParaRPr lang="es-PE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79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Siembra Comercial en Región Andina 2600 msnm</a:t>
            </a:r>
            <a:endParaRPr lang="es-PE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44824"/>
            <a:ext cx="460851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2" y="2132856"/>
            <a:ext cx="381642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17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Siembra Comercial en Región Andina</a:t>
            </a:r>
            <a:b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s-PE" dirty="0" smtClean="0">
                <a:solidFill>
                  <a:schemeClr val="accent2">
                    <a:lumMod val="75000"/>
                  </a:schemeClr>
                </a:solidFill>
              </a:rPr>
              <a:t>3200 msnm</a:t>
            </a:r>
            <a:endParaRPr lang="es-P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628800"/>
            <a:ext cx="4392488" cy="475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2354057"/>
            <a:ext cx="4176464" cy="2803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76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b="1" dirty="0" smtClean="0">
                <a:solidFill>
                  <a:schemeClr val="accent2">
                    <a:lumMod val="75000"/>
                  </a:schemeClr>
                </a:solidFill>
              </a:rPr>
              <a:t>Siembra Comercial Región Andina 3500 msnm (ámbito minero)</a:t>
            </a:r>
            <a:endParaRPr lang="es-PE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Luis\Desktop\Contratos Productore\Ciro Chilon\May1 F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511256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uis\Desktop\Contratos Productore\Ciro Chilon\Mayo F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988840"/>
            <a:ext cx="288032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36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b="1" dirty="0" smtClean="0">
                <a:solidFill>
                  <a:schemeClr val="accent2">
                    <a:lumMod val="75000"/>
                  </a:schemeClr>
                </a:solidFill>
              </a:rPr>
              <a:t>Siembra Comercial en Costa Central</a:t>
            </a:r>
            <a:endParaRPr lang="es-PE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218" name="Picture 2" descr="C:\Users\Luis\Desktop\Contratos Productore\Velpix Cañete\1 Oct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Luis\Desktop\Contratos Productore\Velpix Cañete\IMG-20180323-WA00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76871"/>
            <a:ext cx="4536504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29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>
                <a:solidFill>
                  <a:schemeClr val="accent2">
                    <a:lumMod val="75000"/>
                  </a:schemeClr>
                </a:solidFill>
              </a:rPr>
              <a:t>Comercialización Local</a:t>
            </a:r>
            <a:endParaRPr lang="es-PE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Luis\Desktop\Contratos Productore\Velpix Cañete\IMG-20180212-WA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6004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Luis\Desktop\Contratos Productore\Velpix Cañete\IMG-20180323-WA00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351" y="1628800"/>
            <a:ext cx="4608649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89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Tabla de Colores para Cosecha</a:t>
            </a:r>
            <a:endParaRPr lang="es-PE" dirty="0"/>
          </a:p>
        </p:txBody>
      </p:sp>
      <p:pic>
        <p:nvPicPr>
          <p:cNvPr id="1026" name="Picture 2" descr="C:\Users\Luis\Desktop\Berries\Frambuesa Fruto\Tabla colores cosecha Frambues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72208"/>
            <a:ext cx="9793088" cy="47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2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b="1" dirty="0" smtClean="0">
                <a:solidFill>
                  <a:srgbClr val="C00000"/>
                </a:solidFill>
              </a:rPr>
              <a:t>Requisitos Fitosanitarios para Exportación de Frambuesas Frescas</a:t>
            </a:r>
            <a:endParaRPr lang="es-PE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PE" dirty="0" smtClean="0">
                <a:solidFill>
                  <a:srgbClr val="00B0F0"/>
                </a:solidFill>
              </a:rPr>
              <a:t>Se ha solicitado a </a:t>
            </a:r>
            <a:r>
              <a:rPr lang="es-PE" dirty="0" err="1" smtClean="0">
                <a:solidFill>
                  <a:srgbClr val="00B0F0"/>
                </a:solidFill>
              </a:rPr>
              <a:t>SENASA</a:t>
            </a:r>
            <a:r>
              <a:rPr lang="es-PE" dirty="0" smtClean="0">
                <a:solidFill>
                  <a:srgbClr val="00B0F0"/>
                </a:solidFill>
              </a:rPr>
              <a:t> definir los Protocolos de Exportación para los mercados de USA, México, Brasil, Argentina, Colombia, Ecuador y Chile.</a:t>
            </a:r>
          </a:p>
          <a:p>
            <a:r>
              <a:rPr lang="es-PE" dirty="0" smtClean="0">
                <a:solidFill>
                  <a:srgbClr val="00B0F0"/>
                </a:solidFill>
              </a:rPr>
              <a:t>Solamente se ha avanzado con USA</a:t>
            </a:r>
          </a:p>
          <a:p>
            <a:r>
              <a:rPr lang="es-PE" dirty="0" smtClean="0">
                <a:solidFill>
                  <a:srgbClr val="00B0F0"/>
                </a:solidFill>
              </a:rPr>
              <a:t>Brasil esta en cola, hay otros productos antes que la frambuesa.  </a:t>
            </a:r>
          </a:p>
          <a:p>
            <a:r>
              <a:rPr lang="es-PE" dirty="0" smtClean="0">
                <a:solidFill>
                  <a:srgbClr val="00B0F0"/>
                </a:solidFill>
              </a:rPr>
              <a:t>Nos falta un aliado en cada país para acelerar ante cada autoridad sanitaria la obtención de protocolos sanitarios</a:t>
            </a:r>
            <a:endParaRPr lang="es-PE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4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b="1" dirty="0" smtClean="0">
                <a:solidFill>
                  <a:schemeClr val="accent2"/>
                </a:solidFill>
              </a:rPr>
              <a:t>Calendario de Cosecha Frambuesas</a:t>
            </a:r>
            <a:endParaRPr lang="es-PE" b="1" dirty="0">
              <a:solidFill>
                <a:schemeClr val="accent2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2" y="2029726"/>
            <a:ext cx="8713711" cy="3762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83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s-PE" b="1" dirty="0" smtClean="0">
                <a:solidFill>
                  <a:srgbClr val="C00000"/>
                </a:solidFill>
              </a:rPr>
              <a:t>Infraestructura Frío y Logística</a:t>
            </a:r>
            <a:r>
              <a:rPr lang="es-PE" dirty="0" smtClean="0"/>
              <a:t> </a:t>
            </a:r>
            <a:endParaRPr lang="es-P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3926164" cy="1693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932040" y="1268760"/>
            <a:ext cx="38164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solidFill>
                  <a:srgbClr val="00B0F0"/>
                </a:solidFill>
              </a:rPr>
              <a:t>Preservar los </a:t>
            </a:r>
            <a:r>
              <a:rPr lang="es-ES" dirty="0" err="1">
                <a:solidFill>
                  <a:srgbClr val="00B0F0"/>
                </a:solidFill>
              </a:rPr>
              <a:t>berries</a:t>
            </a:r>
            <a:r>
              <a:rPr lang="es-ES" dirty="0">
                <a:solidFill>
                  <a:srgbClr val="00B0F0"/>
                </a:solidFill>
              </a:rPr>
              <a:t> en frío es muy importante inmediatamente después de la cosecha, esto hará conservar las cualidades de las frutas mayor tiempo y nos hará llegar a mercados distantes</a:t>
            </a:r>
            <a:r>
              <a:rPr lang="es-ES" dirty="0" smtClean="0">
                <a:solidFill>
                  <a:srgbClr val="00B0F0"/>
                </a:solidFill>
              </a:rPr>
              <a:t>.</a:t>
            </a:r>
            <a:r>
              <a:rPr lang="es-ES" dirty="0" smtClean="0"/>
              <a:t>             </a:t>
            </a:r>
            <a:endParaRPr lang="es-ES" dirty="0"/>
          </a:p>
        </p:txBody>
      </p:sp>
      <p:pic>
        <p:nvPicPr>
          <p:cNvPr id="6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924944"/>
            <a:ext cx="2592288" cy="165618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4644008" y="2967335"/>
            <a:ext cx="3888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solidFill>
                  <a:srgbClr val="00B0F0"/>
                </a:solidFill>
              </a:rPr>
              <a:t>Es </a:t>
            </a:r>
            <a:r>
              <a:rPr lang="es-ES" dirty="0">
                <a:solidFill>
                  <a:srgbClr val="00B0F0"/>
                </a:solidFill>
              </a:rPr>
              <a:t>muy importante que el aeropuerto de </a:t>
            </a:r>
            <a:r>
              <a:rPr lang="es-ES" dirty="0" smtClean="0">
                <a:solidFill>
                  <a:srgbClr val="00B0F0"/>
                </a:solidFill>
              </a:rPr>
              <a:t>provincias cuenten </a:t>
            </a:r>
            <a:r>
              <a:rPr lang="es-ES" dirty="0">
                <a:solidFill>
                  <a:srgbClr val="00B0F0"/>
                </a:solidFill>
              </a:rPr>
              <a:t>con </a:t>
            </a:r>
            <a:r>
              <a:rPr lang="es-ES" dirty="0" smtClean="0">
                <a:solidFill>
                  <a:srgbClr val="00B0F0"/>
                </a:solidFill>
              </a:rPr>
              <a:t>cámaras </a:t>
            </a:r>
            <a:r>
              <a:rPr lang="es-ES" dirty="0">
                <a:solidFill>
                  <a:srgbClr val="00B0F0"/>
                </a:solidFill>
              </a:rPr>
              <a:t>de frío para no romper dicha cadena. </a:t>
            </a:r>
          </a:p>
        </p:txBody>
      </p:sp>
      <p:pic>
        <p:nvPicPr>
          <p:cNvPr id="8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4869160"/>
            <a:ext cx="4032448" cy="1368153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4788024" y="4167664"/>
            <a:ext cx="39604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solidFill>
                  <a:srgbClr val="00B0F0"/>
                </a:solidFill>
              </a:rPr>
              <a:t>Así como </a:t>
            </a:r>
            <a:r>
              <a:rPr lang="es-ES" dirty="0" smtClean="0">
                <a:solidFill>
                  <a:srgbClr val="00B0F0"/>
                </a:solidFill>
              </a:rPr>
              <a:t>las </a:t>
            </a:r>
            <a:r>
              <a:rPr lang="es-ES" dirty="0">
                <a:solidFill>
                  <a:srgbClr val="00B0F0"/>
                </a:solidFill>
              </a:rPr>
              <a:t>líneas aéreas tengan disposición de espacio de carga en su vuelos para llegar a los destinos finales en los tiempos necesarios </a:t>
            </a:r>
            <a:r>
              <a:rPr lang="es-ES" dirty="0" smtClean="0">
                <a:solidFill>
                  <a:srgbClr val="00B0F0"/>
                </a:solidFill>
              </a:rPr>
              <a:t>(Un ejemplo con la Cámara </a:t>
            </a:r>
            <a:r>
              <a:rPr lang="es-ES" dirty="0">
                <a:solidFill>
                  <a:srgbClr val="00B0F0"/>
                </a:solidFill>
              </a:rPr>
              <a:t>de Comercio de Cajamarca se llegó a un acuerdo </a:t>
            </a:r>
            <a:r>
              <a:rPr lang="es-ES" dirty="0" smtClean="0">
                <a:solidFill>
                  <a:srgbClr val="00B0F0"/>
                </a:solidFill>
              </a:rPr>
              <a:t>con Cargo </a:t>
            </a:r>
            <a:r>
              <a:rPr lang="es-ES" dirty="0" err="1" smtClean="0">
                <a:solidFill>
                  <a:srgbClr val="00B0F0"/>
                </a:solidFill>
              </a:rPr>
              <a:t>LaTam</a:t>
            </a:r>
            <a:r>
              <a:rPr lang="es-ES" dirty="0" smtClean="0">
                <a:solidFill>
                  <a:srgbClr val="00B0F0"/>
                </a:solidFill>
              </a:rPr>
              <a:t> para </a:t>
            </a:r>
            <a:r>
              <a:rPr lang="es-ES" dirty="0">
                <a:solidFill>
                  <a:srgbClr val="00B0F0"/>
                </a:solidFill>
              </a:rPr>
              <a:t>dar prioridad a los productores de </a:t>
            </a:r>
            <a:r>
              <a:rPr lang="es-ES" dirty="0" err="1">
                <a:solidFill>
                  <a:srgbClr val="00B0F0"/>
                </a:solidFill>
              </a:rPr>
              <a:t>berries</a:t>
            </a:r>
            <a:r>
              <a:rPr lang="es-ES" dirty="0">
                <a:solidFill>
                  <a:srgbClr val="00B0F0"/>
                </a:solidFill>
              </a:rPr>
              <a:t>  en el </a:t>
            </a:r>
            <a:r>
              <a:rPr lang="es-ES" dirty="0" smtClean="0">
                <a:solidFill>
                  <a:srgbClr val="00B0F0"/>
                </a:solidFill>
              </a:rPr>
              <a:t>despacho hacía Lima)</a:t>
            </a:r>
            <a:endParaRPr lang="es-E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87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es-PE" b="1" dirty="0" smtClean="0">
                <a:solidFill>
                  <a:srgbClr val="C00000"/>
                </a:solidFill>
              </a:rPr>
              <a:t>Envases con Atmósfera Modificada</a:t>
            </a:r>
            <a:endParaRPr lang="es-PE" b="1" dirty="0">
              <a:solidFill>
                <a:srgbClr val="C00000"/>
              </a:solidFill>
            </a:endParaRPr>
          </a:p>
        </p:txBody>
      </p:sp>
      <p:pic>
        <p:nvPicPr>
          <p:cNvPr id="4" name="Imagen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69913"/>
            <a:ext cx="3826768" cy="3986537"/>
          </a:xfrm>
          <a:prstGeom prst="rect">
            <a:avLst/>
          </a:prstGeom>
        </p:spPr>
      </p:pic>
      <p:pic>
        <p:nvPicPr>
          <p:cNvPr id="5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916832"/>
            <a:ext cx="404736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3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sz="3600" b="1" dirty="0" smtClean="0">
                <a:solidFill>
                  <a:srgbClr val="C00000"/>
                </a:solidFill>
              </a:rPr>
              <a:t>Investigación y Desarrollo en Frambuesas</a:t>
            </a:r>
            <a:endParaRPr lang="es-PE" sz="3600" b="1" dirty="0">
              <a:solidFill>
                <a:srgbClr val="C00000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62500" lnSpcReduction="20000"/>
          </a:bodyPr>
          <a:lstStyle/>
          <a:p>
            <a:pPr algn="just"/>
            <a:endParaRPr lang="es-PE" dirty="0" smtClean="0"/>
          </a:p>
          <a:p>
            <a:pPr marL="0" indent="0" algn="ctr">
              <a:buNone/>
            </a:pPr>
            <a:r>
              <a:rPr lang="es-PE" sz="3800" b="1" dirty="0" smtClean="0">
                <a:solidFill>
                  <a:srgbClr val="0070C0"/>
                </a:solidFill>
              </a:rPr>
              <a:t>Proyecto de Frambuesa de Larga Vida Útil</a:t>
            </a:r>
            <a:r>
              <a:rPr lang="es-PE" dirty="0" smtClean="0">
                <a:solidFill>
                  <a:srgbClr val="0070C0"/>
                </a:solidFill>
              </a:rPr>
              <a:t> </a:t>
            </a:r>
            <a:endParaRPr lang="es-PE" dirty="0">
              <a:solidFill>
                <a:srgbClr val="0070C0"/>
              </a:solidFill>
            </a:endParaRPr>
          </a:p>
          <a:p>
            <a:pPr algn="just"/>
            <a:endParaRPr lang="es-PE" dirty="0" smtClean="0">
              <a:solidFill>
                <a:srgbClr val="0070C0"/>
              </a:solidFill>
            </a:endParaRPr>
          </a:p>
          <a:p>
            <a:pPr algn="just"/>
            <a:r>
              <a:rPr lang="es-PE" dirty="0" smtClean="0">
                <a:solidFill>
                  <a:srgbClr val="0070C0"/>
                </a:solidFill>
              </a:rPr>
              <a:t>El </a:t>
            </a:r>
            <a:r>
              <a:rPr lang="es-PE" dirty="0">
                <a:solidFill>
                  <a:srgbClr val="0070C0"/>
                </a:solidFill>
              </a:rPr>
              <a:t>Proyecto </a:t>
            </a:r>
            <a:r>
              <a:rPr lang="es-PE" dirty="0" err="1">
                <a:solidFill>
                  <a:srgbClr val="0070C0"/>
                </a:solidFill>
              </a:rPr>
              <a:t>FLVU</a:t>
            </a:r>
            <a:r>
              <a:rPr lang="es-PE" dirty="0">
                <a:solidFill>
                  <a:srgbClr val="0070C0"/>
                </a:solidFill>
              </a:rPr>
              <a:t> que puede desarrollarse en el Parque Científico Tecnológico de la Universidad Señor de </a:t>
            </a:r>
            <a:r>
              <a:rPr lang="es-PE" dirty="0" err="1">
                <a:solidFill>
                  <a:srgbClr val="0070C0"/>
                </a:solidFill>
              </a:rPr>
              <a:t>Sipan</a:t>
            </a:r>
            <a:r>
              <a:rPr lang="es-PE" dirty="0">
                <a:solidFill>
                  <a:srgbClr val="0070C0"/>
                </a:solidFill>
              </a:rPr>
              <a:t> (</a:t>
            </a:r>
            <a:r>
              <a:rPr lang="es-PE" dirty="0" err="1">
                <a:solidFill>
                  <a:srgbClr val="0070C0"/>
                </a:solidFill>
              </a:rPr>
              <a:t>PACTUSS</a:t>
            </a:r>
            <a:r>
              <a:rPr lang="es-PE" dirty="0">
                <a:solidFill>
                  <a:srgbClr val="0070C0"/>
                </a:solidFill>
              </a:rPr>
              <a:t>) busca generar una serie de herramientas (</a:t>
            </a:r>
            <a:r>
              <a:rPr lang="es-PE" dirty="0" err="1">
                <a:solidFill>
                  <a:srgbClr val="0070C0"/>
                </a:solidFill>
              </a:rPr>
              <a:t>toolbox</a:t>
            </a:r>
            <a:r>
              <a:rPr lang="es-PE" dirty="0">
                <a:solidFill>
                  <a:srgbClr val="0070C0"/>
                </a:solidFill>
              </a:rPr>
              <a:t>) que aplicadas a frutos de frambuesas frescas prolonguen la vida de estante y  facilite su manejo y exportación.</a:t>
            </a:r>
          </a:p>
          <a:p>
            <a:pPr algn="just"/>
            <a:endParaRPr lang="es-PE" dirty="0">
              <a:solidFill>
                <a:srgbClr val="0070C0"/>
              </a:solidFill>
            </a:endParaRPr>
          </a:p>
          <a:p>
            <a:pPr algn="just"/>
            <a:r>
              <a:rPr lang="es-PE" dirty="0">
                <a:solidFill>
                  <a:srgbClr val="0070C0"/>
                </a:solidFill>
              </a:rPr>
              <a:t>Las herramientas a usar son</a:t>
            </a:r>
            <a:r>
              <a:rPr lang="es-PE" dirty="0" smtClean="0">
                <a:solidFill>
                  <a:srgbClr val="0070C0"/>
                </a:solidFill>
              </a:rPr>
              <a:t>:</a:t>
            </a:r>
            <a:endParaRPr lang="es-PE" dirty="0">
              <a:solidFill>
                <a:srgbClr val="0070C0"/>
              </a:solidFill>
            </a:endParaRPr>
          </a:p>
          <a:p>
            <a:pPr marL="360363" indent="-360363" algn="just">
              <a:buAutoNum type="arabicPeriod"/>
            </a:pPr>
            <a:r>
              <a:rPr lang="es-PE" dirty="0">
                <a:solidFill>
                  <a:srgbClr val="0070C0"/>
                </a:solidFill>
              </a:rPr>
              <a:t>Desarrollo de variedades mas resistentes al deterioro.</a:t>
            </a:r>
          </a:p>
          <a:p>
            <a:pPr marL="360363" indent="-360363" algn="just">
              <a:buAutoNum type="arabicPeriod"/>
            </a:pPr>
            <a:r>
              <a:rPr lang="es-PE" dirty="0">
                <a:solidFill>
                  <a:srgbClr val="0070C0"/>
                </a:solidFill>
              </a:rPr>
              <a:t>Aplicación de cubiertas comestibles activadas que mejoren su estabilidad en almacenamiento.</a:t>
            </a:r>
          </a:p>
          <a:p>
            <a:pPr marL="360363" indent="-360363" algn="just">
              <a:buAutoNum type="arabicPeriod"/>
            </a:pPr>
            <a:r>
              <a:rPr lang="es-PE" dirty="0">
                <a:solidFill>
                  <a:srgbClr val="0070C0"/>
                </a:solidFill>
              </a:rPr>
              <a:t>Uso de atmosferas modificadas y frio para mejorar su manejo pos cosecha y vida en anaquel</a:t>
            </a:r>
          </a:p>
          <a:p>
            <a:pPr marL="360363" indent="-360363" algn="just">
              <a:buAutoNum type="arabicPeriod"/>
            </a:pPr>
            <a:endParaRPr lang="es-PE" dirty="0">
              <a:solidFill>
                <a:srgbClr val="0070C0"/>
              </a:solidFill>
            </a:endParaRPr>
          </a:p>
          <a:p>
            <a:pPr algn="just"/>
            <a:r>
              <a:rPr lang="es-PE" dirty="0">
                <a:solidFill>
                  <a:srgbClr val="0070C0"/>
                </a:solidFill>
              </a:rPr>
              <a:t>Estas herramientas en conjunto deberían producir un alargue de al menos un 80% de la vida útil actual, permitiendo el acceso a mercado destino mas lejanos como China, India y Singapur.</a:t>
            </a:r>
          </a:p>
          <a:p>
            <a:endParaRPr lang="es-P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98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20688"/>
            <a:ext cx="7931224" cy="1224136"/>
          </a:xfrm>
        </p:spPr>
        <p:txBody>
          <a:bodyPr>
            <a:normAutofit/>
          </a:bodyPr>
          <a:lstStyle/>
          <a:p>
            <a:pPr algn="l"/>
            <a:r>
              <a:rPr lang="es-PE" sz="24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</a:t>
            </a:r>
            <a:endParaRPr lang="es-PE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Luis\Desktop\FOTOSSSS\Baños y Sullusccocha\Frambuesa Sustrato Planti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2808312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Luis\Desktop\Contratos Productore\Velpix Cañete\IMG-20180323-WA00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1988840"/>
            <a:ext cx="264036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216" y="1988840"/>
            <a:ext cx="3024337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771526"/>
            <a:ext cx="2376264" cy="964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3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595</Words>
  <Application>Microsoft Office PowerPoint</Application>
  <PresentationFormat>Presentación en pantalla (4:3)</PresentationFormat>
  <Paragraphs>84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Tema de Office</vt:lpstr>
      <vt:lpstr>Frambuesas en Perú</vt:lpstr>
      <vt:lpstr>Aptitud Agrícola de Perú</vt:lpstr>
      <vt:lpstr>Inicios Instalación Frambuesas Perú</vt:lpstr>
      <vt:lpstr>Situación Actual</vt:lpstr>
      <vt:lpstr>Laboratorio en INIA Baños del Inca</vt:lpstr>
      <vt:lpstr>Material In Vitro</vt:lpstr>
      <vt:lpstr>  </vt:lpstr>
      <vt:lpstr>Validación en Regiones Andinas 2900 msnm</vt:lpstr>
      <vt:lpstr>Validación en Costa Norte</vt:lpstr>
      <vt:lpstr>Modelo de Negocio</vt:lpstr>
      <vt:lpstr>Siembra Comercial en Región Andina 2600 msnm</vt:lpstr>
      <vt:lpstr>Siembra Comercial en Región Andina 3200 msnm</vt:lpstr>
      <vt:lpstr>Siembra Comercial Región Andina 3500 msnm (ámbito minero)</vt:lpstr>
      <vt:lpstr>Siembra Comercial en Costa Central</vt:lpstr>
      <vt:lpstr>Comercialización Local</vt:lpstr>
      <vt:lpstr>Tabla de Colores para Cosecha</vt:lpstr>
      <vt:lpstr>Requisitos Fitosanitarios para Exportación de Frambuesas Frescas</vt:lpstr>
      <vt:lpstr>Calendario de Cosecha Frambuesas</vt:lpstr>
      <vt:lpstr>Infraestructura Frío y Logística </vt:lpstr>
      <vt:lpstr>Envases con Atmósfera Modificada</vt:lpstr>
      <vt:lpstr>Investigación y Desarrollo en Frambuesas</vt:lpstr>
      <vt:lpstr>                                   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Situación de Cultivo de Frambuesas en Perú</dc:title>
  <dc:creator>Luis</dc:creator>
  <cp:lastModifiedBy>Luis</cp:lastModifiedBy>
  <cp:revision>80</cp:revision>
  <dcterms:created xsi:type="dcterms:W3CDTF">2018-05-21T16:54:23Z</dcterms:created>
  <dcterms:modified xsi:type="dcterms:W3CDTF">2020-11-26T19:31:57Z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readonly">
    <vt:lpwstr/>
  </property>
  <property fmtid="{D5CDD505-2E9C-101B-9397-08002B2CF9AE}" pid="3" name="_change">
    <vt:lpwstr/>
  </property>
  <property fmtid="{D5CDD505-2E9C-101B-9397-08002B2CF9AE}" pid="4" name="_full-control">
    <vt:lpwstr/>
  </property>
  <property fmtid="{D5CDD505-2E9C-101B-9397-08002B2CF9AE}" pid="5" name="sflag">
    <vt:lpwstr>1526997491</vt:lpwstr>
  </property>
</Properties>
</file>